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F59"/>
    <a:srgbClr val="626262"/>
    <a:srgbClr val="DB6727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312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611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7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372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77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25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055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941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0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53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F40E2E-5C18-451A-87A2-7C7F445E407E}" type="datetimeFigureOut">
              <a:rPr lang="en-IN" smtClean="0"/>
              <a:t>14-06-2020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49AC16-4DC9-40AA-94BF-C6DE551C447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402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5075"/>
            <a:ext cx="12192000" cy="5429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266" name="Group 265"/>
          <p:cNvGrpSpPr/>
          <p:nvPr userDrawn="1"/>
        </p:nvGrpSpPr>
        <p:grpSpPr>
          <a:xfrm>
            <a:off x="395287" y="6388100"/>
            <a:ext cx="433388" cy="417030"/>
            <a:chOff x="369096" y="497681"/>
            <a:chExt cx="3238500" cy="3116263"/>
          </a:xfrm>
        </p:grpSpPr>
        <p:sp>
          <p:nvSpPr>
            <p:cNvPr id="267" name="Freeform 188"/>
            <p:cNvSpPr>
              <a:spLocks/>
            </p:cNvSpPr>
            <p:nvPr userDrawn="1"/>
          </p:nvSpPr>
          <p:spPr bwMode="auto">
            <a:xfrm>
              <a:off x="1058071" y="2845594"/>
              <a:ext cx="1112838" cy="630238"/>
            </a:xfrm>
            <a:custGeom>
              <a:avLst/>
              <a:gdLst>
                <a:gd name="T0" fmla="*/ 18 w 701"/>
                <a:gd name="T1" fmla="*/ 397 h 397"/>
                <a:gd name="T2" fmla="*/ 701 w 701"/>
                <a:gd name="T3" fmla="*/ 0 h 397"/>
                <a:gd name="T4" fmla="*/ 488 w 701"/>
                <a:gd name="T5" fmla="*/ 0 h 397"/>
                <a:gd name="T6" fmla="*/ 0 w 701"/>
                <a:gd name="T7" fmla="*/ 231 h 397"/>
                <a:gd name="T8" fmla="*/ 18 w 701"/>
                <a:gd name="T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1" h="397">
                  <a:moveTo>
                    <a:pt x="18" y="397"/>
                  </a:moveTo>
                  <a:lnTo>
                    <a:pt x="701" y="0"/>
                  </a:lnTo>
                  <a:lnTo>
                    <a:pt x="488" y="0"/>
                  </a:lnTo>
                  <a:lnTo>
                    <a:pt x="0" y="231"/>
                  </a:lnTo>
                  <a:lnTo>
                    <a:pt x="18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268" name="Freeform 189"/>
            <p:cNvSpPr>
              <a:spLocks/>
            </p:cNvSpPr>
            <p:nvPr userDrawn="1"/>
          </p:nvSpPr>
          <p:spPr bwMode="auto">
            <a:xfrm>
              <a:off x="1086646" y="2845594"/>
              <a:ext cx="1084263" cy="768350"/>
            </a:xfrm>
            <a:custGeom>
              <a:avLst/>
              <a:gdLst>
                <a:gd name="T0" fmla="*/ 683 w 683"/>
                <a:gd name="T1" fmla="*/ 0 h 484"/>
                <a:gd name="T2" fmla="*/ 683 w 683"/>
                <a:gd name="T3" fmla="*/ 87 h 484"/>
                <a:gd name="T4" fmla="*/ 0 w 683"/>
                <a:gd name="T5" fmla="*/ 484 h 484"/>
                <a:gd name="T6" fmla="*/ 0 w 683"/>
                <a:gd name="T7" fmla="*/ 380 h 484"/>
                <a:gd name="T8" fmla="*/ 683 w 683"/>
                <a:gd name="T9" fmla="*/ 0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3" h="484">
                  <a:moveTo>
                    <a:pt x="683" y="0"/>
                  </a:moveTo>
                  <a:lnTo>
                    <a:pt x="683" y="87"/>
                  </a:lnTo>
                  <a:lnTo>
                    <a:pt x="0" y="484"/>
                  </a:lnTo>
                  <a:lnTo>
                    <a:pt x="0" y="380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269" name="Freeform 190"/>
            <p:cNvSpPr>
              <a:spLocks/>
            </p:cNvSpPr>
            <p:nvPr userDrawn="1"/>
          </p:nvSpPr>
          <p:spPr bwMode="auto">
            <a:xfrm>
              <a:off x="369096" y="497681"/>
              <a:ext cx="1836738" cy="3116263"/>
            </a:xfrm>
            <a:custGeom>
              <a:avLst/>
              <a:gdLst>
                <a:gd name="T0" fmla="*/ 0 w 1157"/>
                <a:gd name="T1" fmla="*/ 1963 h 1963"/>
                <a:gd name="T2" fmla="*/ 452 w 1157"/>
                <a:gd name="T3" fmla="*/ 1963 h 1963"/>
                <a:gd name="T4" fmla="*/ 1157 w 1157"/>
                <a:gd name="T5" fmla="*/ 734 h 1963"/>
                <a:gd name="T6" fmla="*/ 1135 w 1157"/>
                <a:gd name="T7" fmla="*/ 0 h 1963"/>
                <a:gd name="T8" fmla="*/ 0 w 1157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7" h="1963">
                  <a:moveTo>
                    <a:pt x="0" y="1963"/>
                  </a:moveTo>
                  <a:lnTo>
                    <a:pt x="452" y="1963"/>
                  </a:lnTo>
                  <a:lnTo>
                    <a:pt x="1157" y="734"/>
                  </a:lnTo>
                  <a:lnTo>
                    <a:pt x="1135" y="0"/>
                  </a:lnTo>
                  <a:lnTo>
                    <a:pt x="0" y="196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270" name="Freeform 191"/>
            <p:cNvSpPr>
              <a:spLocks/>
            </p:cNvSpPr>
            <p:nvPr userDrawn="1"/>
          </p:nvSpPr>
          <p:spPr bwMode="auto">
            <a:xfrm>
              <a:off x="2166146" y="497681"/>
              <a:ext cx="1441450" cy="2487613"/>
            </a:xfrm>
            <a:custGeom>
              <a:avLst/>
              <a:gdLst>
                <a:gd name="T0" fmla="*/ 0 w 908"/>
                <a:gd name="T1" fmla="*/ 779 h 1567"/>
                <a:gd name="T2" fmla="*/ 3 w 908"/>
                <a:gd name="T3" fmla="*/ 0 h 1567"/>
                <a:gd name="T4" fmla="*/ 908 w 908"/>
                <a:gd name="T5" fmla="*/ 1567 h 1567"/>
                <a:gd name="T6" fmla="*/ 454 w 908"/>
                <a:gd name="T7" fmla="*/ 1567 h 1567"/>
                <a:gd name="T8" fmla="*/ 0 w 908"/>
                <a:gd name="T9" fmla="*/ 779 h 1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8" h="1567">
                  <a:moveTo>
                    <a:pt x="0" y="779"/>
                  </a:moveTo>
                  <a:lnTo>
                    <a:pt x="3" y="0"/>
                  </a:lnTo>
                  <a:lnTo>
                    <a:pt x="908" y="1567"/>
                  </a:lnTo>
                  <a:lnTo>
                    <a:pt x="454" y="1567"/>
                  </a:lnTo>
                  <a:lnTo>
                    <a:pt x="0" y="7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271" name="Freeform 192"/>
            <p:cNvSpPr>
              <a:spLocks/>
            </p:cNvSpPr>
            <p:nvPr userDrawn="1"/>
          </p:nvSpPr>
          <p:spPr bwMode="auto">
            <a:xfrm>
              <a:off x="2170908" y="497681"/>
              <a:ext cx="900113" cy="1558925"/>
            </a:xfrm>
            <a:custGeom>
              <a:avLst/>
              <a:gdLst>
                <a:gd name="T0" fmla="*/ 0 w 1667"/>
                <a:gd name="T1" fmla="*/ 0 h 2888"/>
                <a:gd name="T2" fmla="*/ 0 w 1667"/>
                <a:gd name="T3" fmla="*/ 466 h 2888"/>
                <a:gd name="T4" fmla="*/ 1667 w 1667"/>
                <a:gd name="T5" fmla="*/ 2888 h 2888"/>
                <a:gd name="T6" fmla="*/ 0 w 1667"/>
                <a:gd name="T7" fmla="*/ 0 h 2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7" h="2888">
                  <a:moveTo>
                    <a:pt x="0" y="0"/>
                  </a:moveTo>
                  <a:lnTo>
                    <a:pt x="0" y="466"/>
                  </a:lnTo>
                  <a:lnTo>
                    <a:pt x="1667" y="28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272" name="Freeform 193"/>
            <p:cNvSpPr>
              <a:spLocks/>
            </p:cNvSpPr>
            <p:nvPr userDrawn="1"/>
          </p:nvSpPr>
          <p:spPr bwMode="auto">
            <a:xfrm>
              <a:off x="1272383" y="497681"/>
              <a:ext cx="900113" cy="1558925"/>
            </a:xfrm>
            <a:custGeom>
              <a:avLst/>
              <a:gdLst>
                <a:gd name="T0" fmla="*/ 1667 w 1667"/>
                <a:gd name="T1" fmla="*/ 0 h 2888"/>
                <a:gd name="T2" fmla="*/ 1667 w 1667"/>
                <a:gd name="T3" fmla="*/ 466 h 2888"/>
                <a:gd name="T4" fmla="*/ 0 w 1667"/>
                <a:gd name="T5" fmla="*/ 2888 h 2888"/>
                <a:gd name="T6" fmla="*/ 1667 w 1667"/>
                <a:gd name="T7" fmla="*/ 0 h 2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7" h="2888">
                  <a:moveTo>
                    <a:pt x="1667" y="0"/>
                  </a:moveTo>
                  <a:lnTo>
                    <a:pt x="1667" y="466"/>
                  </a:lnTo>
                  <a:lnTo>
                    <a:pt x="0" y="2888"/>
                  </a:lnTo>
                  <a:lnTo>
                    <a:pt x="1667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273" name="Freeform 194"/>
            <p:cNvSpPr>
              <a:spLocks/>
            </p:cNvSpPr>
            <p:nvPr userDrawn="1"/>
          </p:nvSpPr>
          <p:spPr bwMode="auto">
            <a:xfrm>
              <a:off x="1959771" y="2242344"/>
              <a:ext cx="206375" cy="355600"/>
            </a:xfrm>
            <a:custGeom>
              <a:avLst/>
              <a:gdLst>
                <a:gd name="T0" fmla="*/ 0 w 381"/>
                <a:gd name="T1" fmla="*/ 659 h 659"/>
                <a:gd name="T2" fmla="*/ 381 w 381"/>
                <a:gd name="T3" fmla="*/ 659 h 659"/>
                <a:gd name="T4" fmla="*/ 381 w 381"/>
                <a:gd name="T5" fmla="*/ 0 h 659"/>
                <a:gd name="T6" fmla="*/ 0 w 381"/>
                <a:gd name="T7" fmla="*/ 659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" h="659">
                  <a:moveTo>
                    <a:pt x="0" y="659"/>
                  </a:moveTo>
                  <a:lnTo>
                    <a:pt x="381" y="659"/>
                  </a:lnTo>
                  <a:lnTo>
                    <a:pt x="381" y="0"/>
                  </a:lnTo>
                  <a:lnTo>
                    <a:pt x="0" y="6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274" name="Freeform 195"/>
            <p:cNvSpPr>
              <a:spLocks/>
            </p:cNvSpPr>
            <p:nvPr userDrawn="1"/>
          </p:nvSpPr>
          <p:spPr bwMode="auto">
            <a:xfrm>
              <a:off x="2166146" y="2242344"/>
              <a:ext cx="204788" cy="355600"/>
            </a:xfrm>
            <a:custGeom>
              <a:avLst/>
              <a:gdLst>
                <a:gd name="T0" fmla="*/ 0 w 381"/>
                <a:gd name="T1" fmla="*/ 0 h 659"/>
                <a:gd name="T2" fmla="*/ 0 w 381"/>
                <a:gd name="T3" fmla="*/ 659 h 659"/>
                <a:gd name="T4" fmla="*/ 381 w 381"/>
                <a:gd name="T5" fmla="*/ 659 h 659"/>
                <a:gd name="T6" fmla="*/ 0 w 381"/>
                <a:gd name="T7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" h="659">
                  <a:moveTo>
                    <a:pt x="0" y="0"/>
                  </a:moveTo>
                  <a:lnTo>
                    <a:pt x="0" y="659"/>
                  </a:lnTo>
                  <a:lnTo>
                    <a:pt x="381" y="6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sp>
        <p:nvSpPr>
          <p:cNvPr id="275" name="TextBox 274"/>
          <p:cNvSpPr txBox="1"/>
          <p:nvPr userDrawn="1"/>
        </p:nvSpPr>
        <p:spPr>
          <a:xfrm>
            <a:off x="789373" y="640502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>
                <a:solidFill>
                  <a:schemeClr val="accent1"/>
                </a:solidFill>
                <a:latin typeface="Lato" panose="020F0502020204030203" pitchFamily="34" charset="0"/>
                <a:ea typeface="Kozuka Gothic Pr6N B" panose="020B0800000000000000" pitchFamily="34" charset="-128"/>
              </a:rPr>
              <a:t>Ameo</a:t>
            </a:r>
            <a:endParaRPr lang="en-US" sz="2000" b="1" dirty="0">
              <a:solidFill>
                <a:schemeClr val="accent1"/>
              </a:solidFill>
              <a:latin typeface="Lato" panose="020F0502020204030203" pitchFamily="34" charset="0"/>
              <a:ea typeface="Kozuka Gothic Pr6N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57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veragelean.com/macros/outlook/outlook-autosave-attachment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62962" y="456740"/>
            <a:ext cx="6100401" cy="962123"/>
            <a:chOff x="967739" y="409438"/>
            <a:chExt cx="6100401" cy="96212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005839" y="1038713"/>
              <a:ext cx="6062301" cy="332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Lato" panose="020F0502020204030203" pitchFamily="34" charset="0"/>
                </a:rPr>
                <a:t>Excel Combine Macros #16 #18 #23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67739" y="409438"/>
              <a:ext cx="6008687" cy="813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b="1" dirty="0">
                  <a:solidFill>
                    <a:srgbClr val="0E0F59"/>
                  </a:solidFill>
                  <a:latin typeface="Lato" panose="020F0502020204030203" pitchFamily="34" charset="0"/>
                </a:rPr>
                <a:t>Value Stream Mapping</a:t>
              </a:r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1862137" y="1811338"/>
            <a:ext cx="8467725" cy="2206625"/>
            <a:chOff x="1862137" y="2620963"/>
            <a:chExt cx="8467725" cy="2206625"/>
          </a:xfrm>
          <a:solidFill>
            <a:srgbClr val="DB6727"/>
          </a:solidFill>
        </p:grpSpPr>
        <p:grpSp>
          <p:nvGrpSpPr>
            <p:cNvPr id="510" name="Group 509"/>
            <p:cNvGrpSpPr/>
            <p:nvPr/>
          </p:nvGrpSpPr>
          <p:grpSpPr>
            <a:xfrm>
              <a:off x="1862137" y="2620963"/>
              <a:ext cx="8467725" cy="2206625"/>
              <a:chOff x="1647825" y="2192338"/>
              <a:chExt cx="8467725" cy="2206625"/>
            </a:xfrm>
            <a:grpFill/>
          </p:grpSpPr>
          <p:sp>
            <p:nvSpPr>
              <p:cNvPr id="495" name="Freeform 446"/>
              <p:cNvSpPr>
                <a:spLocks/>
              </p:cNvSpPr>
              <p:nvPr/>
            </p:nvSpPr>
            <p:spPr bwMode="auto">
              <a:xfrm>
                <a:off x="3381375" y="3068638"/>
                <a:ext cx="1549400" cy="1327150"/>
              </a:xfrm>
              <a:custGeom>
                <a:avLst/>
                <a:gdLst>
                  <a:gd name="T0" fmla="*/ 2097 w 2466"/>
                  <a:gd name="T1" fmla="*/ 0 h 2113"/>
                  <a:gd name="T2" fmla="*/ 1748 w 2466"/>
                  <a:gd name="T3" fmla="*/ 348 h 2113"/>
                  <a:gd name="T4" fmla="*/ 1974 w 2466"/>
                  <a:gd name="T5" fmla="*/ 880 h 2113"/>
                  <a:gd name="T6" fmla="*/ 1233 w 2466"/>
                  <a:gd name="T7" fmla="*/ 1620 h 2113"/>
                  <a:gd name="T8" fmla="*/ 493 w 2466"/>
                  <a:gd name="T9" fmla="*/ 880 h 2113"/>
                  <a:gd name="T10" fmla="*/ 708 w 2466"/>
                  <a:gd name="T11" fmla="*/ 358 h 2113"/>
                  <a:gd name="T12" fmla="*/ 363 w 2466"/>
                  <a:gd name="T13" fmla="*/ 7 h 2113"/>
                  <a:gd name="T14" fmla="*/ 0 w 2466"/>
                  <a:gd name="T15" fmla="*/ 880 h 2113"/>
                  <a:gd name="T16" fmla="*/ 1233 w 2466"/>
                  <a:gd name="T17" fmla="*/ 2113 h 2113"/>
                  <a:gd name="T18" fmla="*/ 2466 w 2466"/>
                  <a:gd name="T19" fmla="*/ 880 h 2113"/>
                  <a:gd name="T20" fmla="*/ 2097 w 2466"/>
                  <a:gd name="T21" fmla="*/ 0 h 2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13">
                    <a:moveTo>
                      <a:pt x="2097" y="0"/>
                    </a:moveTo>
                    <a:lnTo>
                      <a:pt x="1748" y="348"/>
                    </a:lnTo>
                    <a:cubicBezTo>
                      <a:pt x="1887" y="483"/>
                      <a:pt x="1974" y="671"/>
                      <a:pt x="1974" y="880"/>
                    </a:cubicBezTo>
                    <a:cubicBezTo>
                      <a:pt x="1974" y="1289"/>
                      <a:pt x="1642" y="1620"/>
                      <a:pt x="1233" y="1620"/>
                    </a:cubicBezTo>
                    <a:cubicBezTo>
                      <a:pt x="824" y="1620"/>
                      <a:pt x="493" y="1289"/>
                      <a:pt x="493" y="880"/>
                    </a:cubicBezTo>
                    <a:cubicBezTo>
                      <a:pt x="493" y="676"/>
                      <a:pt x="575" y="492"/>
                      <a:pt x="708" y="358"/>
                    </a:cubicBezTo>
                    <a:lnTo>
                      <a:pt x="363" y="7"/>
                    </a:lnTo>
                    <a:cubicBezTo>
                      <a:pt x="139" y="230"/>
                      <a:pt x="0" y="539"/>
                      <a:pt x="0" y="880"/>
                    </a:cubicBezTo>
                    <a:cubicBezTo>
                      <a:pt x="0" y="1561"/>
                      <a:pt x="552" y="2113"/>
                      <a:pt x="1233" y="2113"/>
                    </a:cubicBezTo>
                    <a:cubicBezTo>
                      <a:pt x="1914" y="2113"/>
                      <a:pt x="2466" y="1561"/>
                      <a:pt x="2466" y="880"/>
                    </a:cubicBezTo>
                    <a:cubicBezTo>
                      <a:pt x="2466" y="535"/>
                      <a:pt x="2325" y="224"/>
                      <a:pt x="209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6" name="Freeform 447"/>
              <p:cNvSpPr>
                <a:spLocks/>
              </p:cNvSpPr>
              <p:nvPr/>
            </p:nvSpPr>
            <p:spPr bwMode="auto">
              <a:xfrm>
                <a:off x="1647825" y="3079750"/>
                <a:ext cx="1547813" cy="1319213"/>
              </a:xfrm>
              <a:custGeom>
                <a:avLst/>
                <a:gdLst>
                  <a:gd name="T0" fmla="*/ 2108 w 2466"/>
                  <a:gd name="T1" fmla="*/ 0 h 2102"/>
                  <a:gd name="T2" fmla="*/ 1761 w 2466"/>
                  <a:gd name="T3" fmla="*/ 349 h 2102"/>
                  <a:gd name="T4" fmla="*/ 1974 w 2466"/>
                  <a:gd name="T5" fmla="*/ 869 h 2102"/>
                  <a:gd name="T6" fmla="*/ 1233 w 2466"/>
                  <a:gd name="T7" fmla="*/ 1609 h 2102"/>
                  <a:gd name="T8" fmla="*/ 493 w 2466"/>
                  <a:gd name="T9" fmla="*/ 869 h 2102"/>
                  <a:gd name="T10" fmla="*/ 704 w 2466"/>
                  <a:gd name="T11" fmla="*/ 351 h 2102"/>
                  <a:gd name="T12" fmla="*/ 357 w 2466"/>
                  <a:gd name="T13" fmla="*/ 1 h 2102"/>
                  <a:gd name="T14" fmla="*/ 0 w 2466"/>
                  <a:gd name="T15" fmla="*/ 869 h 2102"/>
                  <a:gd name="T16" fmla="*/ 1233 w 2466"/>
                  <a:gd name="T17" fmla="*/ 2102 h 2102"/>
                  <a:gd name="T18" fmla="*/ 2466 w 2466"/>
                  <a:gd name="T19" fmla="*/ 869 h 2102"/>
                  <a:gd name="T20" fmla="*/ 2108 w 2466"/>
                  <a:gd name="T21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02">
                    <a:moveTo>
                      <a:pt x="2108" y="0"/>
                    </a:moveTo>
                    <a:lnTo>
                      <a:pt x="1761" y="349"/>
                    </a:lnTo>
                    <a:cubicBezTo>
                      <a:pt x="1892" y="483"/>
                      <a:pt x="1974" y="666"/>
                      <a:pt x="1974" y="869"/>
                    </a:cubicBezTo>
                    <a:cubicBezTo>
                      <a:pt x="1974" y="1278"/>
                      <a:pt x="1642" y="1609"/>
                      <a:pt x="1233" y="1609"/>
                    </a:cubicBezTo>
                    <a:cubicBezTo>
                      <a:pt x="824" y="1609"/>
                      <a:pt x="493" y="1278"/>
                      <a:pt x="493" y="869"/>
                    </a:cubicBezTo>
                    <a:cubicBezTo>
                      <a:pt x="493" y="667"/>
                      <a:pt x="573" y="485"/>
                      <a:pt x="704" y="351"/>
                    </a:cubicBezTo>
                    <a:lnTo>
                      <a:pt x="357" y="1"/>
                    </a:lnTo>
                    <a:cubicBezTo>
                      <a:pt x="137" y="224"/>
                      <a:pt x="0" y="530"/>
                      <a:pt x="0" y="869"/>
                    </a:cubicBezTo>
                    <a:cubicBezTo>
                      <a:pt x="0" y="1550"/>
                      <a:pt x="552" y="2102"/>
                      <a:pt x="1233" y="2102"/>
                    </a:cubicBezTo>
                    <a:cubicBezTo>
                      <a:pt x="1914" y="2102"/>
                      <a:pt x="2466" y="1550"/>
                      <a:pt x="2466" y="869"/>
                    </a:cubicBezTo>
                    <a:cubicBezTo>
                      <a:pt x="2466" y="530"/>
                      <a:pt x="2329" y="223"/>
                      <a:pt x="2108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7" name="Freeform 448"/>
              <p:cNvSpPr>
                <a:spLocks/>
              </p:cNvSpPr>
              <p:nvPr/>
            </p:nvSpPr>
            <p:spPr bwMode="auto">
              <a:xfrm>
                <a:off x="5108575" y="3067050"/>
                <a:ext cx="1549400" cy="1330325"/>
              </a:xfrm>
              <a:custGeom>
                <a:avLst/>
                <a:gdLst>
                  <a:gd name="T0" fmla="*/ 2105 w 2466"/>
                  <a:gd name="T1" fmla="*/ 13 h 2118"/>
                  <a:gd name="T2" fmla="*/ 1760 w 2466"/>
                  <a:gd name="T3" fmla="*/ 358 h 2118"/>
                  <a:gd name="T4" fmla="*/ 1978 w 2466"/>
                  <a:gd name="T5" fmla="*/ 882 h 2118"/>
                  <a:gd name="T6" fmla="*/ 1238 w 2466"/>
                  <a:gd name="T7" fmla="*/ 1622 h 2118"/>
                  <a:gd name="T8" fmla="*/ 497 w 2466"/>
                  <a:gd name="T9" fmla="*/ 882 h 2118"/>
                  <a:gd name="T10" fmla="*/ 720 w 2466"/>
                  <a:gd name="T11" fmla="*/ 353 h 2118"/>
                  <a:gd name="T12" fmla="*/ 374 w 2466"/>
                  <a:gd name="T13" fmla="*/ 0 h 2118"/>
                  <a:gd name="T14" fmla="*/ 0 w 2466"/>
                  <a:gd name="T15" fmla="*/ 884 h 2118"/>
                  <a:gd name="T16" fmla="*/ 1233 w 2466"/>
                  <a:gd name="T17" fmla="*/ 2118 h 2118"/>
                  <a:gd name="T18" fmla="*/ 2466 w 2466"/>
                  <a:gd name="T19" fmla="*/ 884 h 2118"/>
                  <a:gd name="T20" fmla="*/ 2105 w 2466"/>
                  <a:gd name="T21" fmla="*/ 13 h 2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18">
                    <a:moveTo>
                      <a:pt x="2105" y="13"/>
                    </a:moveTo>
                    <a:lnTo>
                      <a:pt x="1760" y="358"/>
                    </a:lnTo>
                    <a:cubicBezTo>
                      <a:pt x="1895" y="492"/>
                      <a:pt x="1978" y="677"/>
                      <a:pt x="1978" y="882"/>
                    </a:cubicBezTo>
                    <a:cubicBezTo>
                      <a:pt x="1978" y="1291"/>
                      <a:pt x="1647" y="1622"/>
                      <a:pt x="1238" y="1622"/>
                    </a:cubicBezTo>
                    <a:cubicBezTo>
                      <a:pt x="829" y="1622"/>
                      <a:pt x="497" y="1291"/>
                      <a:pt x="497" y="882"/>
                    </a:cubicBezTo>
                    <a:cubicBezTo>
                      <a:pt x="497" y="675"/>
                      <a:pt x="583" y="487"/>
                      <a:pt x="720" y="353"/>
                    </a:cubicBezTo>
                    <a:lnTo>
                      <a:pt x="374" y="0"/>
                    </a:lnTo>
                    <a:cubicBezTo>
                      <a:pt x="143" y="224"/>
                      <a:pt x="0" y="537"/>
                      <a:pt x="0" y="884"/>
                    </a:cubicBezTo>
                    <a:cubicBezTo>
                      <a:pt x="0" y="1565"/>
                      <a:pt x="552" y="2118"/>
                      <a:pt x="1233" y="2118"/>
                    </a:cubicBezTo>
                    <a:cubicBezTo>
                      <a:pt x="1914" y="2118"/>
                      <a:pt x="2466" y="1565"/>
                      <a:pt x="2466" y="884"/>
                    </a:cubicBezTo>
                    <a:cubicBezTo>
                      <a:pt x="2466" y="544"/>
                      <a:pt x="2328" y="236"/>
                      <a:pt x="2105" y="13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8" name="Freeform 449"/>
              <p:cNvSpPr>
                <a:spLocks/>
              </p:cNvSpPr>
              <p:nvPr/>
            </p:nvSpPr>
            <p:spPr bwMode="auto">
              <a:xfrm>
                <a:off x="6846888" y="3068638"/>
                <a:ext cx="1549400" cy="1327150"/>
              </a:xfrm>
              <a:custGeom>
                <a:avLst/>
                <a:gdLst>
                  <a:gd name="T0" fmla="*/ 2103 w 2466"/>
                  <a:gd name="T1" fmla="*/ 5 h 2112"/>
                  <a:gd name="T2" fmla="*/ 1755 w 2466"/>
                  <a:gd name="T3" fmla="*/ 352 h 2112"/>
                  <a:gd name="T4" fmla="*/ 1975 w 2466"/>
                  <a:gd name="T5" fmla="*/ 879 h 2112"/>
                  <a:gd name="T6" fmla="*/ 1235 w 2466"/>
                  <a:gd name="T7" fmla="*/ 1619 h 2112"/>
                  <a:gd name="T8" fmla="*/ 494 w 2466"/>
                  <a:gd name="T9" fmla="*/ 879 h 2112"/>
                  <a:gd name="T10" fmla="*/ 715 w 2466"/>
                  <a:gd name="T11" fmla="*/ 352 h 2112"/>
                  <a:gd name="T12" fmla="*/ 369 w 2466"/>
                  <a:gd name="T13" fmla="*/ 0 h 2112"/>
                  <a:gd name="T14" fmla="*/ 0 w 2466"/>
                  <a:gd name="T15" fmla="*/ 879 h 2112"/>
                  <a:gd name="T16" fmla="*/ 1233 w 2466"/>
                  <a:gd name="T17" fmla="*/ 2112 h 2112"/>
                  <a:gd name="T18" fmla="*/ 2466 w 2466"/>
                  <a:gd name="T19" fmla="*/ 879 h 2112"/>
                  <a:gd name="T20" fmla="*/ 2103 w 2466"/>
                  <a:gd name="T21" fmla="*/ 5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12">
                    <a:moveTo>
                      <a:pt x="2103" y="5"/>
                    </a:moveTo>
                    <a:lnTo>
                      <a:pt x="1755" y="352"/>
                    </a:lnTo>
                    <a:cubicBezTo>
                      <a:pt x="1891" y="487"/>
                      <a:pt x="1975" y="673"/>
                      <a:pt x="1975" y="879"/>
                    </a:cubicBezTo>
                    <a:cubicBezTo>
                      <a:pt x="1975" y="1288"/>
                      <a:pt x="1644" y="1619"/>
                      <a:pt x="1235" y="1619"/>
                    </a:cubicBezTo>
                    <a:cubicBezTo>
                      <a:pt x="826" y="1619"/>
                      <a:pt x="494" y="1288"/>
                      <a:pt x="494" y="879"/>
                    </a:cubicBezTo>
                    <a:cubicBezTo>
                      <a:pt x="494" y="673"/>
                      <a:pt x="579" y="487"/>
                      <a:pt x="715" y="352"/>
                    </a:cubicBezTo>
                    <a:lnTo>
                      <a:pt x="369" y="0"/>
                    </a:lnTo>
                    <a:cubicBezTo>
                      <a:pt x="141" y="224"/>
                      <a:pt x="0" y="535"/>
                      <a:pt x="0" y="879"/>
                    </a:cubicBezTo>
                    <a:cubicBezTo>
                      <a:pt x="0" y="1560"/>
                      <a:pt x="552" y="2112"/>
                      <a:pt x="1233" y="2112"/>
                    </a:cubicBezTo>
                    <a:cubicBezTo>
                      <a:pt x="1914" y="2112"/>
                      <a:pt x="2466" y="1560"/>
                      <a:pt x="2466" y="879"/>
                    </a:cubicBezTo>
                    <a:cubicBezTo>
                      <a:pt x="2466" y="537"/>
                      <a:pt x="2327" y="228"/>
                      <a:pt x="2103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9" name="Freeform 478"/>
              <p:cNvSpPr>
                <a:spLocks/>
              </p:cNvSpPr>
              <p:nvPr/>
            </p:nvSpPr>
            <p:spPr bwMode="auto">
              <a:xfrm>
                <a:off x="2424113" y="2192338"/>
                <a:ext cx="1712913" cy="479425"/>
              </a:xfrm>
              <a:custGeom>
                <a:avLst/>
                <a:gdLst>
                  <a:gd name="T0" fmla="*/ 2727 w 2727"/>
                  <a:gd name="T1" fmla="*/ 676 h 762"/>
                  <a:gd name="T2" fmla="*/ 2611 w 2727"/>
                  <a:gd name="T3" fmla="*/ 429 h 762"/>
                  <a:gd name="T4" fmla="*/ 2575 w 2727"/>
                  <a:gd name="T5" fmla="*/ 460 h 762"/>
                  <a:gd name="T6" fmla="*/ 1399 w 2727"/>
                  <a:gd name="T7" fmla="*/ 0 h 762"/>
                  <a:gd name="T8" fmla="*/ 0 w 2727"/>
                  <a:gd name="T9" fmla="*/ 741 h 762"/>
                  <a:gd name="T10" fmla="*/ 4 w 2727"/>
                  <a:gd name="T11" fmla="*/ 740 h 762"/>
                  <a:gd name="T12" fmla="*/ 44 w 2727"/>
                  <a:gd name="T13" fmla="*/ 762 h 762"/>
                  <a:gd name="T14" fmla="*/ 1399 w 2727"/>
                  <a:gd name="T15" fmla="*/ 48 h 762"/>
                  <a:gd name="T16" fmla="*/ 2537 w 2727"/>
                  <a:gd name="T17" fmla="*/ 492 h 762"/>
                  <a:gd name="T18" fmla="*/ 2503 w 2727"/>
                  <a:gd name="T19" fmla="*/ 521 h 762"/>
                  <a:gd name="T20" fmla="*/ 2727 w 2727"/>
                  <a:gd name="T21" fmla="*/ 676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7" h="762">
                    <a:moveTo>
                      <a:pt x="2727" y="676"/>
                    </a:moveTo>
                    <a:lnTo>
                      <a:pt x="2611" y="429"/>
                    </a:lnTo>
                    <a:lnTo>
                      <a:pt x="2575" y="460"/>
                    </a:lnTo>
                    <a:cubicBezTo>
                      <a:pt x="2273" y="167"/>
                      <a:pt x="1848" y="0"/>
                      <a:pt x="1399" y="0"/>
                    </a:cubicBezTo>
                    <a:cubicBezTo>
                      <a:pt x="811" y="0"/>
                      <a:pt x="278" y="283"/>
                      <a:pt x="0" y="741"/>
                    </a:cubicBezTo>
                    <a:cubicBezTo>
                      <a:pt x="1" y="741"/>
                      <a:pt x="2" y="740"/>
                      <a:pt x="4" y="740"/>
                    </a:cubicBezTo>
                    <a:cubicBezTo>
                      <a:pt x="20" y="740"/>
                      <a:pt x="35" y="749"/>
                      <a:pt x="44" y="762"/>
                    </a:cubicBezTo>
                    <a:cubicBezTo>
                      <a:pt x="314" y="321"/>
                      <a:pt x="829" y="48"/>
                      <a:pt x="1399" y="48"/>
                    </a:cubicBezTo>
                    <a:cubicBezTo>
                      <a:pt x="1834" y="48"/>
                      <a:pt x="2245" y="209"/>
                      <a:pt x="2537" y="492"/>
                    </a:cubicBezTo>
                    <a:lnTo>
                      <a:pt x="2503" y="521"/>
                    </a:lnTo>
                    <a:lnTo>
                      <a:pt x="2727" y="67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0" name="Freeform 479"/>
              <p:cNvSpPr>
                <a:spLocks/>
              </p:cNvSpPr>
              <p:nvPr/>
            </p:nvSpPr>
            <p:spPr bwMode="auto">
              <a:xfrm>
                <a:off x="4156075" y="2192338"/>
                <a:ext cx="1722438" cy="482600"/>
              </a:xfrm>
              <a:custGeom>
                <a:avLst/>
                <a:gdLst>
                  <a:gd name="T0" fmla="*/ 2743 w 2743"/>
                  <a:gd name="T1" fmla="*/ 676 h 767"/>
                  <a:gd name="T2" fmla="*/ 2626 w 2743"/>
                  <a:gd name="T3" fmla="*/ 430 h 767"/>
                  <a:gd name="T4" fmla="*/ 2590 w 2743"/>
                  <a:gd name="T5" fmla="*/ 461 h 767"/>
                  <a:gd name="T6" fmla="*/ 1407 w 2743"/>
                  <a:gd name="T7" fmla="*/ 0 h 767"/>
                  <a:gd name="T8" fmla="*/ 0 w 2743"/>
                  <a:gd name="T9" fmla="*/ 740 h 767"/>
                  <a:gd name="T10" fmla="*/ 41 w 2743"/>
                  <a:gd name="T11" fmla="*/ 767 h 767"/>
                  <a:gd name="T12" fmla="*/ 1407 w 2743"/>
                  <a:gd name="T13" fmla="*/ 48 h 767"/>
                  <a:gd name="T14" fmla="*/ 2552 w 2743"/>
                  <a:gd name="T15" fmla="*/ 492 h 767"/>
                  <a:gd name="T16" fmla="*/ 2519 w 2743"/>
                  <a:gd name="T17" fmla="*/ 521 h 767"/>
                  <a:gd name="T18" fmla="*/ 2743 w 2743"/>
                  <a:gd name="T19" fmla="*/ 676 h 7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3" h="767">
                    <a:moveTo>
                      <a:pt x="2743" y="676"/>
                    </a:moveTo>
                    <a:lnTo>
                      <a:pt x="2626" y="430"/>
                    </a:lnTo>
                    <a:lnTo>
                      <a:pt x="2590" y="461"/>
                    </a:lnTo>
                    <a:cubicBezTo>
                      <a:pt x="2287" y="167"/>
                      <a:pt x="1859" y="0"/>
                      <a:pt x="1407" y="0"/>
                    </a:cubicBezTo>
                    <a:cubicBezTo>
                      <a:pt x="815" y="0"/>
                      <a:pt x="280" y="283"/>
                      <a:pt x="0" y="740"/>
                    </a:cubicBezTo>
                    <a:cubicBezTo>
                      <a:pt x="18" y="741"/>
                      <a:pt x="33" y="752"/>
                      <a:pt x="41" y="767"/>
                    </a:cubicBezTo>
                    <a:cubicBezTo>
                      <a:pt x="312" y="323"/>
                      <a:pt x="832" y="48"/>
                      <a:pt x="1407" y="48"/>
                    </a:cubicBezTo>
                    <a:cubicBezTo>
                      <a:pt x="1844" y="48"/>
                      <a:pt x="2259" y="210"/>
                      <a:pt x="2552" y="492"/>
                    </a:cubicBezTo>
                    <a:lnTo>
                      <a:pt x="2519" y="521"/>
                    </a:lnTo>
                    <a:lnTo>
                      <a:pt x="2743" y="67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1" name="Freeform 480"/>
              <p:cNvSpPr>
                <a:spLocks/>
              </p:cNvSpPr>
              <p:nvPr/>
            </p:nvSpPr>
            <p:spPr bwMode="auto">
              <a:xfrm>
                <a:off x="5884863" y="2192338"/>
                <a:ext cx="1720850" cy="479425"/>
              </a:xfrm>
              <a:custGeom>
                <a:avLst/>
                <a:gdLst>
                  <a:gd name="T0" fmla="*/ 2741 w 2741"/>
                  <a:gd name="T1" fmla="*/ 676 h 762"/>
                  <a:gd name="T2" fmla="*/ 2624 w 2741"/>
                  <a:gd name="T3" fmla="*/ 430 h 762"/>
                  <a:gd name="T4" fmla="*/ 2588 w 2741"/>
                  <a:gd name="T5" fmla="*/ 461 h 762"/>
                  <a:gd name="T6" fmla="*/ 1406 w 2741"/>
                  <a:gd name="T7" fmla="*/ 0 h 762"/>
                  <a:gd name="T8" fmla="*/ 0 w 2741"/>
                  <a:gd name="T9" fmla="*/ 741 h 762"/>
                  <a:gd name="T10" fmla="*/ 4 w 2741"/>
                  <a:gd name="T11" fmla="*/ 740 h 762"/>
                  <a:gd name="T12" fmla="*/ 44 w 2741"/>
                  <a:gd name="T13" fmla="*/ 762 h 762"/>
                  <a:gd name="T14" fmla="*/ 1406 w 2741"/>
                  <a:gd name="T15" fmla="*/ 48 h 762"/>
                  <a:gd name="T16" fmla="*/ 2550 w 2741"/>
                  <a:gd name="T17" fmla="*/ 492 h 762"/>
                  <a:gd name="T18" fmla="*/ 2517 w 2741"/>
                  <a:gd name="T19" fmla="*/ 521 h 762"/>
                  <a:gd name="T20" fmla="*/ 2741 w 2741"/>
                  <a:gd name="T21" fmla="*/ 676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41" h="762">
                    <a:moveTo>
                      <a:pt x="2741" y="676"/>
                    </a:moveTo>
                    <a:lnTo>
                      <a:pt x="2624" y="430"/>
                    </a:lnTo>
                    <a:lnTo>
                      <a:pt x="2588" y="461"/>
                    </a:lnTo>
                    <a:cubicBezTo>
                      <a:pt x="2285" y="167"/>
                      <a:pt x="1857" y="0"/>
                      <a:pt x="1406" y="0"/>
                    </a:cubicBezTo>
                    <a:cubicBezTo>
                      <a:pt x="815" y="0"/>
                      <a:pt x="280" y="283"/>
                      <a:pt x="0" y="741"/>
                    </a:cubicBezTo>
                    <a:cubicBezTo>
                      <a:pt x="2" y="741"/>
                      <a:pt x="3" y="740"/>
                      <a:pt x="4" y="740"/>
                    </a:cubicBezTo>
                    <a:cubicBezTo>
                      <a:pt x="21" y="740"/>
                      <a:pt x="36" y="749"/>
                      <a:pt x="44" y="762"/>
                    </a:cubicBezTo>
                    <a:cubicBezTo>
                      <a:pt x="316" y="321"/>
                      <a:pt x="834" y="48"/>
                      <a:pt x="1406" y="48"/>
                    </a:cubicBezTo>
                    <a:cubicBezTo>
                      <a:pt x="1843" y="48"/>
                      <a:pt x="2257" y="210"/>
                      <a:pt x="2550" y="492"/>
                    </a:cubicBezTo>
                    <a:lnTo>
                      <a:pt x="2517" y="521"/>
                    </a:lnTo>
                    <a:lnTo>
                      <a:pt x="2741" y="67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2" name="Freeform 481"/>
              <p:cNvSpPr>
                <a:spLocks/>
              </p:cNvSpPr>
              <p:nvPr/>
            </p:nvSpPr>
            <p:spPr bwMode="auto">
              <a:xfrm>
                <a:off x="8566150" y="3068638"/>
                <a:ext cx="1549400" cy="1327150"/>
              </a:xfrm>
              <a:custGeom>
                <a:avLst/>
                <a:gdLst>
                  <a:gd name="T0" fmla="*/ 2103 w 2467"/>
                  <a:gd name="T1" fmla="*/ 5 h 2112"/>
                  <a:gd name="T2" fmla="*/ 1755 w 2467"/>
                  <a:gd name="T3" fmla="*/ 352 h 2112"/>
                  <a:gd name="T4" fmla="*/ 1976 w 2467"/>
                  <a:gd name="T5" fmla="*/ 879 h 2112"/>
                  <a:gd name="T6" fmla="*/ 1235 w 2467"/>
                  <a:gd name="T7" fmla="*/ 1619 h 2112"/>
                  <a:gd name="T8" fmla="*/ 495 w 2467"/>
                  <a:gd name="T9" fmla="*/ 879 h 2112"/>
                  <a:gd name="T10" fmla="*/ 715 w 2467"/>
                  <a:gd name="T11" fmla="*/ 352 h 2112"/>
                  <a:gd name="T12" fmla="*/ 369 w 2467"/>
                  <a:gd name="T13" fmla="*/ 0 h 2112"/>
                  <a:gd name="T14" fmla="*/ 0 w 2467"/>
                  <a:gd name="T15" fmla="*/ 879 h 2112"/>
                  <a:gd name="T16" fmla="*/ 1234 w 2467"/>
                  <a:gd name="T17" fmla="*/ 2112 h 2112"/>
                  <a:gd name="T18" fmla="*/ 2467 w 2467"/>
                  <a:gd name="T19" fmla="*/ 879 h 2112"/>
                  <a:gd name="T20" fmla="*/ 2103 w 2467"/>
                  <a:gd name="T21" fmla="*/ 5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7" h="2112">
                    <a:moveTo>
                      <a:pt x="2103" y="5"/>
                    </a:moveTo>
                    <a:lnTo>
                      <a:pt x="1755" y="352"/>
                    </a:lnTo>
                    <a:cubicBezTo>
                      <a:pt x="1891" y="487"/>
                      <a:pt x="1976" y="673"/>
                      <a:pt x="1976" y="879"/>
                    </a:cubicBezTo>
                    <a:cubicBezTo>
                      <a:pt x="1976" y="1288"/>
                      <a:pt x="1644" y="1619"/>
                      <a:pt x="1235" y="1619"/>
                    </a:cubicBezTo>
                    <a:cubicBezTo>
                      <a:pt x="826" y="1619"/>
                      <a:pt x="495" y="1288"/>
                      <a:pt x="495" y="879"/>
                    </a:cubicBezTo>
                    <a:cubicBezTo>
                      <a:pt x="495" y="673"/>
                      <a:pt x="579" y="487"/>
                      <a:pt x="715" y="352"/>
                    </a:cubicBezTo>
                    <a:lnTo>
                      <a:pt x="369" y="0"/>
                    </a:lnTo>
                    <a:cubicBezTo>
                      <a:pt x="142" y="224"/>
                      <a:pt x="0" y="535"/>
                      <a:pt x="0" y="879"/>
                    </a:cubicBezTo>
                    <a:cubicBezTo>
                      <a:pt x="0" y="1560"/>
                      <a:pt x="553" y="2112"/>
                      <a:pt x="1234" y="2112"/>
                    </a:cubicBezTo>
                    <a:cubicBezTo>
                      <a:pt x="1915" y="2112"/>
                      <a:pt x="2467" y="1560"/>
                      <a:pt x="2467" y="879"/>
                    </a:cubicBezTo>
                    <a:cubicBezTo>
                      <a:pt x="2467" y="537"/>
                      <a:pt x="2328" y="228"/>
                      <a:pt x="2103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3" name="Freeform 484"/>
              <p:cNvSpPr>
                <a:spLocks noEditPoints="1"/>
              </p:cNvSpPr>
              <p:nvPr/>
            </p:nvSpPr>
            <p:spPr bwMode="auto">
              <a:xfrm>
                <a:off x="1781175" y="2632075"/>
                <a:ext cx="1273175" cy="328613"/>
              </a:xfrm>
              <a:custGeom>
                <a:avLst/>
                <a:gdLst>
                  <a:gd name="T0" fmla="*/ 1028 w 2027"/>
                  <a:gd name="T1" fmla="*/ 137 h 522"/>
                  <a:gd name="T2" fmla="*/ 980 w 2027"/>
                  <a:gd name="T3" fmla="*/ 88 h 522"/>
                  <a:gd name="T4" fmla="*/ 1028 w 2027"/>
                  <a:gd name="T5" fmla="*/ 40 h 522"/>
                  <a:gd name="T6" fmla="*/ 1076 w 2027"/>
                  <a:gd name="T7" fmla="*/ 88 h 522"/>
                  <a:gd name="T8" fmla="*/ 1028 w 2027"/>
                  <a:gd name="T9" fmla="*/ 137 h 522"/>
                  <a:gd name="T10" fmla="*/ 2018 w 2027"/>
                  <a:gd name="T11" fmla="*/ 478 h 522"/>
                  <a:gd name="T12" fmla="*/ 1114 w 2027"/>
                  <a:gd name="T13" fmla="*/ 68 h 522"/>
                  <a:gd name="T14" fmla="*/ 1028 w 2027"/>
                  <a:gd name="T15" fmla="*/ 0 h 522"/>
                  <a:gd name="T16" fmla="*/ 942 w 2027"/>
                  <a:gd name="T17" fmla="*/ 66 h 522"/>
                  <a:gd name="T18" fmla="*/ 9 w 2027"/>
                  <a:gd name="T19" fmla="*/ 481 h 522"/>
                  <a:gd name="T20" fmla="*/ 9 w 2027"/>
                  <a:gd name="T21" fmla="*/ 515 h 522"/>
                  <a:gd name="T22" fmla="*/ 26 w 2027"/>
                  <a:gd name="T23" fmla="*/ 522 h 522"/>
                  <a:gd name="T24" fmla="*/ 43 w 2027"/>
                  <a:gd name="T25" fmla="*/ 515 h 522"/>
                  <a:gd name="T26" fmla="*/ 943 w 2027"/>
                  <a:gd name="T27" fmla="*/ 115 h 522"/>
                  <a:gd name="T28" fmla="*/ 1028 w 2027"/>
                  <a:gd name="T29" fmla="*/ 177 h 522"/>
                  <a:gd name="T30" fmla="*/ 1112 w 2027"/>
                  <a:gd name="T31" fmla="*/ 116 h 522"/>
                  <a:gd name="T32" fmla="*/ 1984 w 2027"/>
                  <a:gd name="T33" fmla="*/ 513 h 522"/>
                  <a:gd name="T34" fmla="*/ 2018 w 2027"/>
                  <a:gd name="T35" fmla="*/ 513 h 522"/>
                  <a:gd name="T36" fmla="*/ 2018 w 2027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7" h="522">
                    <a:moveTo>
                      <a:pt x="1028" y="137"/>
                    </a:moveTo>
                    <a:cubicBezTo>
                      <a:pt x="1001" y="137"/>
                      <a:pt x="980" y="115"/>
                      <a:pt x="980" y="88"/>
                    </a:cubicBezTo>
                    <a:cubicBezTo>
                      <a:pt x="980" y="62"/>
                      <a:pt x="1001" y="40"/>
                      <a:pt x="1028" y="40"/>
                    </a:cubicBezTo>
                    <a:cubicBezTo>
                      <a:pt x="1054" y="40"/>
                      <a:pt x="1076" y="62"/>
                      <a:pt x="1076" y="88"/>
                    </a:cubicBezTo>
                    <a:cubicBezTo>
                      <a:pt x="1076" y="115"/>
                      <a:pt x="1054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3" y="235"/>
                      <a:pt x="1455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2" y="28"/>
                      <a:pt x="942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6" y="522"/>
                    </a:cubicBezTo>
                    <a:cubicBezTo>
                      <a:pt x="32" y="522"/>
                      <a:pt x="39" y="520"/>
                      <a:pt x="43" y="515"/>
                    </a:cubicBezTo>
                    <a:cubicBezTo>
                      <a:pt x="286" y="272"/>
                      <a:pt x="603" y="132"/>
                      <a:pt x="943" y="115"/>
                    </a:cubicBezTo>
                    <a:cubicBezTo>
                      <a:pt x="954" y="151"/>
                      <a:pt x="988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8" y="522"/>
                      <a:pt x="2018" y="513"/>
                    </a:cubicBezTo>
                    <a:cubicBezTo>
                      <a:pt x="2027" y="503"/>
                      <a:pt x="2027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4" name="Freeform 485"/>
              <p:cNvSpPr>
                <a:spLocks noEditPoints="1"/>
              </p:cNvSpPr>
              <p:nvPr/>
            </p:nvSpPr>
            <p:spPr bwMode="auto">
              <a:xfrm>
                <a:off x="3508375" y="2632075"/>
                <a:ext cx="1273175" cy="328613"/>
              </a:xfrm>
              <a:custGeom>
                <a:avLst/>
                <a:gdLst>
                  <a:gd name="T0" fmla="*/ 1029 w 2028"/>
                  <a:gd name="T1" fmla="*/ 137 h 522"/>
                  <a:gd name="T2" fmla="*/ 980 w 2028"/>
                  <a:gd name="T3" fmla="*/ 88 h 522"/>
                  <a:gd name="T4" fmla="*/ 1029 w 2028"/>
                  <a:gd name="T5" fmla="*/ 40 h 522"/>
                  <a:gd name="T6" fmla="*/ 1077 w 2028"/>
                  <a:gd name="T7" fmla="*/ 88 h 522"/>
                  <a:gd name="T8" fmla="*/ 1029 w 2028"/>
                  <a:gd name="T9" fmla="*/ 137 h 522"/>
                  <a:gd name="T10" fmla="*/ 2018 w 2028"/>
                  <a:gd name="T11" fmla="*/ 478 h 522"/>
                  <a:gd name="T12" fmla="*/ 1115 w 2028"/>
                  <a:gd name="T13" fmla="*/ 68 h 522"/>
                  <a:gd name="T14" fmla="*/ 1029 w 2028"/>
                  <a:gd name="T15" fmla="*/ 0 h 522"/>
                  <a:gd name="T16" fmla="*/ 943 w 2028"/>
                  <a:gd name="T17" fmla="*/ 66 h 522"/>
                  <a:gd name="T18" fmla="*/ 10 w 2028"/>
                  <a:gd name="T19" fmla="*/ 481 h 522"/>
                  <a:gd name="T20" fmla="*/ 10 w 2028"/>
                  <a:gd name="T21" fmla="*/ 515 h 522"/>
                  <a:gd name="T22" fmla="*/ 27 w 2028"/>
                  <a:gd name="T23" fmla="*/ 522 h 522"/>
                  <a:gd name="T24" fmla="*/ 44 w 2028"/>
                  <a:gd name="T25" fmla="*/ 515 h 522"/>
                  <a:gd name="T26" fmla="*/ 944 w 2028"/>
                  <a:gd name="T27" fmla="*/ 115 h 522"/>
                  <a:gd name="T28" fmla="*/ 1029 w 2028"/>
                  <a:gd name="T29" fmla="*/ 177 h 522"/>
                  <a:gd name="T30" fmla="*/ 1113 w 2028"/>
                  <a:gd name="T31" fmla="*/ 116 h 522"/>
                  <a:gd name="T32" fmla="*/ 1984 w 2028"/>
                  <a:gd name="T33" fmla="*/ 513 h 522"/>
                  <a:gd name="T34" fmla="*/ 2019 w 2028"/>
                  <a:gd name="T35" fmla="*/ 513 h 522"/>
                  <a:gd name="T36" fmla="*/ 2018 w 2028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8" h="522">
                    <a:moveTo>
                      <a:pt x="1029" y="137"/>
                    </a:moveTo>
                    <a:cubicBezTo>
                      <a:pt x="1002" y="137"/>
                      <a:pt x="980" y="115"/>
                      <a:pt x="980" y="88"/>
                    </a:cubicBezTo>
                    <a:cubicBezTo>
                      <a:pt x="980" y="62"/>
                      <a:pt x="1002" y="40"/>
                      <a:pt x="1029" y="40"/>
                    </a:cubicBezTo>
                    <a:cubicBezTo>
                      <a:pt x="1055" y="40"/>
                      <a:pt x="1077" y="62"/>
                      <a:pt x="1077" y="88"/>
                    </a:cubicBezTo>
                    <a:cubicBezTo>
                      <a:pt x="1077" y="115"/>
                      <a:pt x="1055" y="137"/>
                      <a:pt x="1029" y="137"/>
                    </a:cubicBezTo>
                    <a:close/>
                    <a:moveTo>
                      <a:pt x="2018" y="478"/>
                    </a:moveTo>
                    <a:cubicBezTo>
                      <a:pt x="1774" y="235"/>
                      <a:pt x="1456" y="91"/>
                      <a:pt x="1115" y="68"/>
                    </a:cubicBezTo>
                    <a:cubicBezTo>
                      <a:pt x="1105" y="29"/>
                      <a:pt x="1070" y="0"/>
                      <a:pt x="1029" y="0"/>
                    </a:cubicBezTo>
                    <a:cubicBezTo>
                      <a:pt x="987" y="0"/>
                      <a:pt x="953" y="28"/>
                      <a:pt x="943" y="66"/>
                    </a:cubicBezTo>
                    <a:cubicBezTo>
                      <a:pt x="590" y="84"/>
                      <a:pt x="261" y="229"/>
                      <a:pt x="10" y="481"/>
                    </a:cubicBezTo>
                    <a:cubicBezTo>
                      <a:pt x="0" y="490"/>
                      <a:pt x="0" y="505"/>
                      <a:pt x="10" y="515"/>
                    </a:cubicBezTo>
                    <a:cubicBezTo>
                      <a:pt x="14" y="520"/>
                      <a:pt x="21" y="522"/>
                      <a:pt x="27" y="522"/>
                    </a:cubicBezTo>
                    <a:cubicBezTo>
                      <a:pt x="33" y="522"/>
                      <a:pt x="39" y="520"/>
                      <a:pt x="44" y="515"/>
                    </a:cubicBezTo>
                    <a:cubicBezTo>
                      <a:pt x="287" y="272"/>
                      <a:pt x="604" y="132"/>
                      <a:pt x="944" y="115"/>
                    </a:cubicBezTo>
                    <a:cubicBezTo>
                      <a:pt x="955" y="151"/>
                      <a:pt x="989" y="177"/>
                      <a:pt x="1029" y="177"/>
                    </a:cubicBezTo>
                    <a:cubicBezTo>
                      <a:pt x="1068" y="177"/>
                      <a:pt x="1101" y="152"/>
                      <a:pt x="1113" y="116"/>
                    </a:cubicBezTo>
                    <a:cubicBezTo>
                      <a:pt x="1442" y="139"/>
                      <a:pt x="1748" y="278"/>
                      <a:pt x="1984" y="513"/>
                    </a:cubicBezTo>
                    <a:cubicBezTo>
                      <a:pt x="1994" y="522"/>
                      <a:pt x="2009" y="522"/>
                      <a:pt x="2019" y="513"/>
                    </a:cubicBezTo>
                    <a:cubicBezTo>
                      <a:pt x="2028" y="503"/>
                      <a:pt x="2028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5" name="Freeform 486"/>
              <p:cNvSpPr>
                <a:spLocks noEditPoints="1"/>
              </p:cNvSpPr>
              <p:nvPr/>
            </p:nvSpPr>
            <p:spPr bwMode="auto">
              <a:xfrm>
                <a:off x="5241925" y="2632075"/>
                <a:ext cx="1273175" cy="328613"/>
              </a:xfrm>
              <a:custGeom>
                <a:avLst/>
                <a:gdLst>
                  <a:gd name="T0" fmla="*/ 1028 w 2028"/>
                  <a:gd name="T1" fmla="*/ 137 h 522"/>
                  <a:gd name="T2" fmla="*/ 980 w 2028"/>
                  <a:gd name="T3" fmla="*/ 88 h 522"/>
                  <a:gd name="T4" fmla="*/ 1028 w 2028"/>
                  <a:gd name="T5" fmla="*/ 40 h 522"/>
                  <a:gd name="T6" fmla="*/ 1077 w 2028"/>
                  <a:gd name="T7" fmla="*/ 88 h 522"/>
                  <a:gd name="T8" fmla="*/ 1028 w 2028"/>
                  <a:gd name="T9" fmla="*/ 137 h 522"/>
                  <a:gd name="T10" fmla="*/ 2018 w 2028"/>
                  <a:gd name="T11" fmla="*/ 478 h 522"/>
                  <a:gd name="T12" fmla="*/ 1115 w 2028"/>
                  <a:gd name="T13" fmla="*/ 68 h 522"/>
                  <a:gd name="T14" fmla="*/ 1028 w 2028"/>
                  <a:gd name="T15" fmla="*/ 0 h 522"/>
                  <a:gd name="T16" fmla="*/ 943 w 2028"/>
                  <a:gd name="T17" fmla="*/ 66 h 522"/>
                  <a:gd name="T18" fmla="*/ 10 w 2028"/>
                  <a:gd name="T19" fmla="*/ 481 h 522"/>
                  <a:gd name="T20" fmla="*/ 10 w 2028"/>
                  <a:gd name="T21" fmla="*/ 515 h 522"/>
                  <a:gd name="T22" fmla="*/ 27 w 2028"/>
                  <a:gd name="T23" fmla="*/ 522 h 522"/>
                  <a:gd name="T24" fmla="*/ 44 w 2028"/>
                  <a:gd name="T25" fmla="*/ 515 h 522"/>
                  <a:gd name="T26" fmla="*/ 944 w 2028"/>
                  <a:gd name="T27" fmla="*/ 115 h 522"/>
                  <a:gd name="T28" fmla="*/ 1028 w 2028"/>
                  <a:gd name="T29" fmla="*/ 177 h 522"/>
                  <a:gd name="T30" fmla="*/ 1112 w 2028"/>
                  <a:gd name="T31" fmla="*/ 116 h 522"/>
                  <a:gd name="T32" fmla="*/ 1984 w 2028"/>
                  <a:gd name="T33" fmla="*/ 513 h 522"/>
                  <a:gd name="T34" fmla="*/ 2018 w 2028"/>
                  <a:gd name="T35" fmla="*/ 513 h 522"/>
                  <a:gd name="T36" fmla="*/ 2018 w 2028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8" h="522">
                    <a:moveTo>
                      <a:pt x="1028" y="137"/>
                    </a:moveTo>
                    <a:cubicBezTo>
                      <a:pt x="1002" y="137"/>
                      <a:pt x="980" y="115"/>
                      <a:pt x="980" y="88"/>
                    </a:cubicBezTo>
                    <a:cubicBezTo>
                      <a:pt x="980" y="62"/>
                      <a:pt x="1002" y="40"/>
                      <a:pt x="1028" y="40"/>
                    </a:cubicBezTo>
                    <a:cubicBezTo>
                      <a:pt x="1055" y="40"/>
                      <a:pt x="1077" y="62"/>
                      <a:pt x="1077" y="88"/>
                    </a:cubicBezTo>
                    <a:cubicBezTo>
                      <a:pt x="1077" y="115"/>
                      <a:pt x="1055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4" y="235"/>
                      <a:pt x="1456" y="91"/>
                      <a:pt x="1115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3" y="28"/>
                      <a:pt x="943" y="66"/>
                    </a:cubicBezTo>
                    <a:cubicBezTo>
                      <a:pt x="590" y="84"/>
                      <a:pt x="261" y="229"/>
                      <a:pt x="10" y="481"/>
                    </a:cubicBezTo>
                    <a:cubicBezTo>
                      <a:pt x="0" y="490"/>
                      <a:pt x="0" y="505"/>
                      <a:pt x="10" y="515"/>
                    </a:cubicBezTo>
                    <a:cubicBezTo>
                      <a:pt x="14" y="520"/>
                      <a:pt x="21" y="522"/>
                      <a:pt x="27" y="522"/>
                    </a:cubicBezTo>
                    <a:cubicBezTo>
                      <a:pt x="33" y="522"/>
                      <a:pt x="39" y="520"/>
                      <a:pt x="44" y="515"/>
                    </a:cubicBezTo>
                    <a:cubicBezTo>
                      <a:pt x="286" y="272"/>
                      <a:pt x="604" y="132"/>
                      <a:pt x="944" y="115"/>
                    </a:cubicBezTo>
                    <a:cubicBezTo>
                      <a:pt x="955" y="151"/>
                      <a:pt x="989" y="177"/>
                      <a:pt x="1028" y="177"/>
                    </a:cubicBezTo>
                    <a:cubicBezTo>
                      <a:pt x="1067" y="177"/>
                      <a:pt x="1101" y="152"/>
                      <a:pt x="1112" y="116"/>
                    </a:cubicBezTo>
                    <a:cubicBezTo>
                      <a:pt x="1442" y="139"/>
                      <a:pt x="1748" y="278"/>
                      <a:pt x="1984" y="513"/>
                    </a:cubicBezTo>
                    <a:cubicBezTo>
                      <a:pt x="1994" y="522"/>
                      <a:pt x="2009" y="522"/>
                      <a:pt x="2018" y="513"/>
                    </a:cubicBezTo>
                    <a:cubicBezTo>
                      <a:pt x="2028" y="503"/>
                      <a:pt x="2028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6" name="Freeform 487"/>
              <p:cNvSpPr>
                <a:spLocks noEditPoints="1"/>
              </p:cNvSpPr>
              <p:nvPr/>
            </p:nvSpPr>
            <p:spPr bwMode="auto">
              <a:xfrm>
                <a:off x="6962775" y="2632075"/>
                <a:ext cx="1274763" cy="328613"/>
              </a:xfrm>
              <a:custGeom>
                <a:avLst/>
                <a:gdLst>
                  <a:gd name="T0" fmla="*/ 1028 w 2028"/>
                  <a:gd name="T1" fmla="*/ 137 h 522"/>
                  <a:gd name="T2" fmla="*/ 980 w 2028"/>
                  <a:gd name="T3" fmla="*/ 88 h 522"/>
                  <a:gd name="T4" fmla="*/ 1028 w 2028"/>
                  <a:gd name="T5" fmla="*/ 40 h 522"/>
                  <a:gd name="T6" fmla="*/ 1076 w 2028"/>
                  <a:gd name="T7" fmla="*/ 88 h 522"/>
                  <a:gd name="T8" fmla="*/ 1028 w 2028"/>
                  <a:gd name="T9" fmla="*/ 137 h 522"/>
                  <a:gd name="T10" fmla="*/ 2018 w 2028"/>
                  <a:gd name="T11" fmla="*/ 478 h 522"/>
                  <a:gd name="T12" fmla="*/ 1114 w 2028"/>
                  <a:gd name="T13" fmla="*/ 68 h 522"/>
                  <a:gd name="T14" fmla="*/ 1028 w 2028"/>
                  <a:gd name="T15" fmla="*/ 0 h 522"/>
                  <a:gd name="T16" fmla="*/ 943 w 2028"/>
                  <a:gd name="T17" fmla="*/ 66 h 522"/>
                  <a:gd name="T18" fmla="*/ 9 w 2028"/>
                  <a:gd name="T19" fmla="*/ 481 h 522"/>
                  <a:gd name="T20" fmla="*/ 9 w 2028"/>
                  <a:gd name="T21" fmla="*/ 515 h 522"/>
                  <a:gd name="T22" fmla="*/ 27 w 2028"/>
                  <a:gd name="T23" fmla="*/ 522 h 522"/>
                  <a:gd name="T24" fmla="*/ 44 w 2028"/>
                  <a:gd name="T25" fmla="*/ 515 h 522"/>
                  <a:gd name="T26" fmla="*/ 944 w 2028"/>
                  <a:gd name="T27" fmla="*/ 115 h 522"/>
                  <a:gd name="T28" fmla="*/ 1028 w 2028"/>
                  <a:gd name="T29" fmla="*/ 177 h 522"/>
                  <a:gd name="T30" fmla="*/ 1112 w 2028"/>
                  <a:gd name="T31" fmla="*/ 116 h 522"/>
                  <a:gd name="T32" fmla="*/ 1984 w 2028"/>
                  <a:gd name="T33" fmla="*/ 513 h 522"/>
                  <a:gd name="T34" fmla="*/ 2018 w 2028"/>
                  <a:gd name="T35" fmla="*/ 513 h 522"/>
                  <a:gd name="T36" fmla="*/ 2018 w 2028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8" h="522">
                    <a:moveTo>
                      <a:pt x="1028" y="137"/>
                    </a:moveTo>
                    <a:cubicBezTo>
                      <a:pt x="1002" y="137"/>
                      <a:pt x="980" y="115"/>
                      <a:pt x="980" y="88"/>
                    </a:cubicBezTo>
                    <a:cubicBezTo>
                      <a:pt x="980" y="62"/>
                      <a:pt x="1002" y="40"/>
                      <a:pt x="1028" y="40"/>
                    </a:cubicBezTo>
                    <a:cubicBezTo>
                      <a:pt x="1055" y="40"/>
                      <a:pt x="1076" y="62"/>
                      <a:pt x="1076" y="88"/>
                    </a:cubicBezTo>
                    <a:cubicBezTo>
                      <a:pt x="1076" y="115"/>
                      <a:pt x="1055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4" y="235"/>
                      <a:pt x="1456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3" y="28"/>
                      <a:pt x="943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7" y="522"/>
                    </a:cubicBezTo>
                    <a:cubicBezTo>
                      <a:pt x="33" y="522"/>
                      <a:pt x="39" y="520"/>
                      <a:pt x="44" y="515"/>
                    </a:cubicBezTo>
                    <a:cubicBezTo>
                      <a:pt x="286" y="272"/>
                      <a:pt x="604" y="132"/>
                      <a:pt x="944" y="115"/>
                    </a:cubicBezTo>
                    <a:cubicBezTo>
                      <a:pt x="955" y="151"/>
                      <a:pt x="989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9" y="522"/>
                      <a:pt x="2018" y="513"/>
                    </a:cubicBezTo>
                    <a:cubicBezTo>
                      <a:pt x="2028" y="503"/>
                      <a:pt x="2028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7" name="Freeform 488"/>
              <p:cNvSpPr>
                <a:spLocks/>
              </p:cNvSpPr>
              <p:nvPr/>
            </p:nvSpPr>
            <p:spPr bwMode="auto">
              <a:xfrm>
                <a:off x="7612063" y="2192338"/>
                <a:ext cx="1712913" cy="466725"/>
              </a:xfrm>
              <a:custGeom>
                <a:avLst/>
                <a:gdLst>
                  <a:gd name="T0" fmla="*/ 44 w 2727"/>
                  <a:gd name="T1" fmla="*/ 741 h 741"/>
                  <a:gd name="T2" fmla="*/ 1393 w 2727"/>
                  <a:gd name="T3" fmla="*/ 48 h 741"/>
                  <a:gd name="T4" fmla="*/ 2537 w 2727"/>
                  <a:gd name="T5" fmla="*/ 492 h 741"/>
                  <a:gd name="T6" fmla="*/ 2503 w 2727"/>
                  <a:gd name="T7" fmla="*/ 521 h 741"/>
                  <a:gd name="T8" fmla="*/ 2727 w 2727"/>
                  <a:gd name="T9" fmla="*/ 676 h 741"/>
                  <a:gd name="T10" fmla="*/ 2610 w 2727"/>
                  <a:gd name="T11" fmla="*/ 430 h 741"/>
                  <a:gd name="T12" fmla="*/ 2574 w 2727"/>
                  <a:gd name="T13" fmla="*/ 461 h 741"/>
                  <a:gd name="T14" fmla="*/ 1393 w 2727"/>
                  <a:gd name="T15" fmla="*/ 0 h 741"/>
                  <a:gd name="T16" fmla="*/ 0 w 2727"/>
                  <a:gd name="T17" fmla="*/ 719 h 741"/>
                  <a:gd name="T18" fmla="*/ 44 w 2727"/>
                  <a:gd name="T19" fmla="*/ 74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27" h="741">
                    <a:moveTo>
                      <a:pt x="44" y="741"/>
                    </a:moveTo>
                    <a:cubicBezTo>
                      <a:pt x="319" y="312"/>
                      <a:pt x="829" y="48"/>
                      <a:pt x="1393" y="48"/>
                    </a:cubicBezTo>
                    <a:cubicBezTo>
                      <a:pt x="1829" y="48"/>
                      <a:pt x="2243" y="210"/>
                      <a:pt x="2537" y="492"/>
                    </a:cubicBezTo>
                    <a:lnTo>
                      <a:pt x="2503" y="521"/>
                    </a:lnTo>
                    <a:lnTo>
                      <a:pt x="2727" y="676"/>
                    </a:lnTo>
                    <a:lnTo>
                      <a:pt x="2610" y="430"/>
                    </a:lnTo>
                    <a:lnTo>
                      <a:pt x="2574" y="461"/>
                    </a:lnTo>
                    <a:cubicBezTo>
                      <a:pt x="2271" y="167"/>
                      <a:pt x="1844" y="0"/>
                      <a:pt x="1393" y="0"/>
                    </a:cubicBezTo>
                    <a:cubicBezTo>
                      <a:pt x="811" y="0"/>
                      <a:pt x="283" y="274"/>
                      <a:pt x="0" y="719"/>
                    </a:cubicBezTo>
                    <a:lnTo>
                      <a:pt x="44" y="7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8" name="Freeform 489"/>
              <p:cNvSpPr>
                <a:spLocks noEditPoints="1"/>
              </p:cNvSpPr>
              <p:nvPr/>
            </p:nvSpPr>
            <p:spPr bwMode="auto">
              <a:xfrm>
                <a:off x="8682038" y="2632075"/>
                <a:ext cx="1273175" cy="328613"/>
              </a:xfrm>
              <a:custGeom>
                <a:avLst/>
                <a:gdLst>
                  <a:gd name="T0" fmla="*/ 1029 w 2028"/>
                  <a:gd name="T1" fmla="*/ 137 h 522"/>
                  <a:gd name="T2" fmla="*/ 980 w 2028"/>
                  <a:gd name="T3" fmla="*/ 88 h 522"/>
                  <a:gd name="T4" fmla="*/ 1029 w 2028"/>
                  <a:gd name="T5" fmla="*/ 40 h 522"/>
                  <a:gd name="T6" fmla="*/ 1077 w 2028"/>
                  <a:gd name="T7" fmla="*/ 88 h 522"/>
                  <a:gd name="T8" fmla="*/ 1029 w 2028"/>
                  <a:gd name="T9" fmla="*/ 137 h 522"/>
                  <a:gd name="T10" fmla="*/ 2019 w 2028"/>
                  <a:gd name="T11" fmla="*/ 478 h 522"/>
                  <a:gd name="T12" fmla="*/ 1115 w 2028"/>
                  <a:gd name="T13" fmla="*/ 68 h 522"/>
                  <a:gd name="T14" fmla="*/ 1029 w 2028"/>
                  <a:gd name="T15" fmla="*/ 0 h 522"/>
                  <a:gd name="T16" fmla="*/ 943 w 2028"/>
                  <a:gd name="T17" fmla="*/ 66 h 522"/>
                  <a:gd name="T18" fmla="*/ 10 w 2028"/>
                  <a:gd name="T19" fmla="*/ 481 h 522"/>
                  <a:gd name="T20" fmla="*/ 10 w 2028"/>
                  <a:gd name="T21" fmla="*/ 515 h 522"/>
                  <a:gd name="T22" fmla="*/ 27 w 2028"/>
                  <a:gd name="T23" fmla="*/ 522 h 522"/>
                  <a:gd name="T24" fmla="*/ 44 w 2028"/>
                  <a:gd name="T25" fmla="*/ 515 h 522"/>
                  <a:gd name="T26" fmla="*/ 944 w 2028"/>
                  <a:gd name="T27" fmla="*/ 115 h 522"/>
                  <a:gd name="T28" fmla="*/ 1029 w 2028"/>
                  <a:gd name="T29" fmla="*/ 177 h 522"/>
                  <a:gd name="T30" fmla="*/ 1113 w 2028"/>
                  <a:gd name="T31" fmla="*/ 116 h 522"/>
                  <a:gd name="T32" fmla="*/ 1984 w 2028"/>
                  <a:gd name="T33" fmla="*/ 513 h 522"/>
                  <a:gd name="T34" fmla="*/ 2019 w 2028"/>
                  <a:gd name="T35" fmla="*/ 513 h 522"/>
                  <a:gd name="T36" fmla="*/ 2019 w 2028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8" h="522">
                    <a:moveTo>
                      <a:pt x="1029" y="137"/>
                    </a:moveTo>
                    <a:cubicBezTo>
                      <a:pt x="1002" y="137"/>
                      <a:pt x="980" y="115"/>
                      <a:pt x="980" y="88"/>
                    </a:cubicBezTo>
                    <a:cubicBezTo>
                      <a:pt x="980" y="62"/>
                      <a:pt x="1002" y="40"/>
                      <a:pt x="1029" y="40"/>
                    </a:cubicBezTo>
                    <a:cubicBezTo>
                      <a:pt x="1055" y="40"/>
                      <a:pt x="1077" y="62"/>
                      <a:pt x="1077" y="88"/>
                    </a:cubicBezTo>
                    <a:cubicBezTo>
                      <a:pt x="1077" y="115"/>
                      <a:pt x="1055" y="137"/>
                      <a:pt x="1029" y="137"/>
                    </a:cubicBezTo>
                    <a:close/>
                    <a:moveTo>
                      <a:pt x="2019" y="478"/>
                    </a:moveTo>
                    <a:cubicBezTo>
                      <a:pt x="1774" y="235"/>
                      <a:pt x="1456" y="91"/>
                      <a:pt x="1115" y="68"/>
                    </a:cubicBezTo>
                    <a:cubicBezTo>
                      <a:pt x="1105" y="29"/>
                      <a:pt x="1070" y="0"/>
                      <a:pt x="1029" y="0"/>
                    </a:cubicBezTo>
                    <a:cubicBezTo>
                      <a:pt x="988" y="0"/>
                      <a:pt x="953" y="28"/>
                      <a:pt x="943" y="66"/>
                    </a:cubicBezTo>
                    <a:cubicBezTo>
                      <a:pt x="590" y="84"/>
                      <a:pt x="261" y="229"/>
                      <a:pt x="10" y="481"/>
                    </a:cubicBezTo>
                    <a:cubicBezTo>
                      <a:pt x="0" y="490"/>
                      <a:pt x="0" y="505"/>
                      <a:pt x="10" y="515"/>
                    </a:cubicBezTo>
                    <a:cubicBezTo>
                      <a:pt x="15" y="520"/>
                      <a:pt x="21" y="522"/>
                      <a:pt x="27" y="522"/>
                    </a:cubicBezTo>
                    <a:cubicBezTo>
                      <a:pt x="33" y="522"/>
                      <a:pt x="39" y="520"/>
                      <a:pt x="44" y="515"/>
                    </a:cubicBezTo>
                    <a:cubicBezTo>
                      <a:pt x="287" y="272"/>
                      <a:pt x="604" y="132"/>
                      <a:pt x="944" y="115"/>
                    </a:cubicBezTo>
                    <a:cubicBezTo>
                      <a:pt x="955" y="151"/>
                      <a:pt x="989" y="177"/>
                      <a:pt x="1029" y="177"/>
                    </a:cubicBezTo>
                    <a:cubicBezTo>
                      <a:pt x="1068" y="177"/>
                      <a:pt x="1101" y="152"/>
                      <a:pt x="1113" y="116"/>
                    </a:cubicBezTo>
                    <a:cubicBezTo>
                      <a:pt x="1442" y="139"/>
                      <a:pt x="1748" y="278"/>
                      <a:pt x="1984" y="513"/>
                    </a:cubicBezTo>
                    <a:cubicBezTo>
                      <a:pt x="1994" y="522"/>
                      <a:pt x="2009" y="522"/>
                      <a:pt x="2019" y="513"/>
                    </a:cubicBezTo>
                    <a:cubicBezTo>
                      <a:pt x="2028" y="503"/>
                      <a:pt x="2028" y="488"/>
                      <a:pt x="2019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511" name="Oval 510"/>
            <p:cNvSpPr/>
            <p:nvPr/>
          </p:nvSpPr>
          <p:spPr>
            <a:xfrm>
              <a:off x="2279219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12" name="Oval 511"/>
            <p:cNvSpPr/>
            <p:nvPr/>
          </p:nvSpPr>
          <p:spPr>
            <a:xfrm>
              <a:off x="4010387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13" name="Oval 512"/>
            <p:cNvSpPr/>
            <p:nvPr/>
          </p:nvSpPr>
          <p:spPr>
            <a:xfrm>
              <a:off x="5739175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14" name="Oval 513"/>
            <p:cNvSpPr/>
            <p:nvPr/>
          </p:nvSpPr>
          <p:spPr>
            <a:xfrm>
              <a:off x="7475900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15" name="Oval 514"/>
            <p:cNvSpPr/>
            <p:nvPr/>
          </p:nvSpPr>
          <p:spPr>
            <a:xfrm>
              <a:off x="9195162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16" name="テキスト プレースホルダー 12"/>
          <p:cNvSpPr txBox="1">
            <a:spLocks/>
          </p:cNvSpPr>
          <p:nvPr/>
        </p:nvSpPr>
        <p:spPr>
          <a:xfrm>
            <a:off x="1687512" y="3940538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Data Source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521" name="テキスト プレースホルダー 12"/>
          <p:cNvSpPr txBox="1">
            <a:spLocks/>
          </p:cNvSpPr>
          <p:nvPr/>
        </p:nvSpPr>
        <p:spPr>
          <a:xfrm>
            <a:off x="3467462" y="3940538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Macro #16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524" name="テキスト プレースホルダー 12"/>
          <p:cNvSpPr txBox="1">
            <a:spLocks/>
          </p:cNvSpPr>
          <p:nvPr/>
        </p:nvSpPr>
        <p:spPr>
          <a:xfrm>
            <a:off x="5227442" y="3940538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Macro #18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527" name="テキスト プレースホルダー 12"/>
          <p:cNvSpPr txBox="1">
            <a:spLocks/>
          </p:cNvSpPr>
          <p:nvPr/>
        </p:nvSpPr>
        <p:spPr>
          <a:xfrm>
            <a:off x="6982188" y="3940538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Macro #23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530" name="テキスト プレースホルダー 12"/>
          <p:cNvSpPr txBox="1">
            <a:spLocks/>
          </p:cNvSpPr>
          <p:nvPr/>
        </p:nvSpPr>
        <p:spPr>
          <a:xfrm>
            <a:off x="8708888" y="3929334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Final Review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9F11AF-38A7-4A50-A121-76FCBED9E095}"/>
              </a:ext>
            </a:extLst>
          </p:cNvPr>
          <p:cNvSpPr/>
          <p:nvPr/>
        </p:nvSpPr>
        <p:spPr>
          <a:xfrm>
            <a:off x="0" y="5997335"/>
            <a:ext cx="12192000" cy="756966"/>
          </a:xfrm>
          <a:prstGeom prst="rect">
            <a:avLst/>
          </a:prstGeom>
          <a:solidFill>
            <a:srgbClr val="626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CCB54-B85E-45D0-B3F0-B75A767E92E8}"/>
              </a:ext>
            </a:extLst>
          </p:cNvPr>
          <p:cNvSpPr/>
          <p:nvPr/>
        </p:nvSpPr>
        <p:spPr>
          <a:xfrm>
            <a:off x="0" y="6101034"/>
            <a:ext cx="12192000" cy="756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3B8AD1-E7B2-446C-8DA3-6A3B7CA7D0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2" y="6137462"/>
            <a:ext cx="1679575" cy="72053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54C3774-4EC7-4510-82ED-C7E56072B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410" y="3064426"/>
            <a:ext cx="411480" cy="41148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19DBDE0-32D3-4684-96C3-5ED105B82B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25" y="3048714"/>
            <a:ext cx="457200" cy="45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E85EE6-4B09-4BB2-88CB-A0DC0D59E7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336" y="3085368"/>
            <a:ext cx="362102" cy="36576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E7F278A-E4C9-4AFE-AA60-F7B2415FD3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160" y="3071574"/>
            <a:ext cx="411480" cy="41148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3422AC2-693D-4049-8BF7-BBBA7724D6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87084" y="3059918"/>
            <a:ext cx="411480" cy="4114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C77FEC-61F7-423A-8E1C-4BE21941FF3F}"/>
              </a:ext>
            </a:extLst>
          </p:cNvPr>
          <p:cNvSpPr txBox="1"/>
          <p:nvPr/>
        </p:nvSpPr>
        <p:spPr>
          <a:xfrm>
            <a:off x="812591" y="4427260"/>
            <a:ext cx="106156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E0F59"/>
                </a:solidFill>
              </a:rPr>
              <a:t>Data needs to be separated so it can be distributed to the appropriate recipients.</a:t>
            </a:r>
          </a:p>
          <a:p>
            <a:pPr algn="ctr"/>
            <a:endParaRPr lang="en-US" sz="1600" dirty="0">
              <a:solidFill>
                <a:srgbClr val="0E0F59"/>
              </a:solidFill>
            </a:endParaRPr>
          </a:p>
          <a:p>
            <a:pPr algn="ctr"/>
            <a:r>
              <a:rPr lang="en-US" sz="2400" i="1" dirty="0">
                <a:solidFill>
                  <a:srgbClr val="0E0F59"/>
                </a:solidFill>
              </a:rPr>
              <a:t>The process of separating the data doesn’t provide value to the customer.  </a:t>
            </a:r>
          </a:p>
          <a:p>
            <a:pPr algn="ctr"/>
            <a:r>
              <a:rPr lang="en-US" sz="2400" i="1" dirty="0">
                <a:solidFill>
                  <a:srgbClr val="0E0F59"/>
                </a:solidFill>
              </a:rPr>
              <a:t>Get the relevant information to the customer as quickly and consistently as possible.</a:t>
            </a:r>
          </a:p>
        </p:txBody>
      </p:sp>
    </p:spTree>
    <p:extLst>
      <p:ext uri="{BB962C8B-B14F-4D97-AF65-F5344CB8AC3E}">
        <p14:creationId xmlns:p14="http://schemas.microsoft.com/office/powerpoint/2010/main" val="177611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C4127-F0F9-46B1-88FC-3CED4AB1BAA3}"/>
              </a:ext>
            </a:extLst>
          </p:cNvPr>
          <p:cNvSpPr/>
          <p:nvPr/>
        </p:nvSpPr>
        <p:spPr>
          <a:xfrm>
            <a:off x="0" y="5939692"/>
            <a:ext cx="12192000" cy="9183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8" name="Group 517"/>
          <p:cNvGrpSpPr>
            <a:grpSpLocks noChangeAspect="1"/>
          </p:cNvGrpSpPr>
          <p:nvPr/>
        </p:nvGrpSpPr>
        <p:grpSpPr>
          <a:xfrm>
            <a:off x="5165724" y="336539"/>
            <a:ext cx="7531101" cy="5486400"/>
            <a:chOff x="1862137" y="2620963"/>
            <a:chExt cx="3029002" cy="2206625"/>
          </a:xfrm>
          <a:solidFill>
            <a:srgbClr val="DB6727"/>
          </a:solidFill>
        </p:grpSpPr>
        <p:grpSp>
          <p:nvGrpSpPr>
            <p:cNvPr id="510" name="Group 509"/>
            <p:cNvGrpSpPr/>
            <p:nvPr/>
          </p:nvGrpSpPr>
          <p:grpSpPr>
            <a:xfrm>
              <a:off x="1862137" y="2620963"/>
              <a:ext cx="3029002" cy="2206625"/>
              <a:chOff x="1647825" y="2192338"/>
              <a:chExt cx="3029002" cy="2206625"/>
            </a:xfrm>
            <a:grpFill/>
          </p:grpSpPr>
          <p:sp>
            <p:nvSpPr>
              <p:cNvPr id="496" name="Freeform 447"/>
              <p:cNvSpPr>
                <a:spLocks/>
              </p:cNvSpPr>
              <p:nvPr/>
            </p:nvSpPr>
            <p:spPr bwMode="auto">
              <a:xfrm>
                <a:off x="1647825" y="3079750"/>
                <a:ext cx="1547813" cy="1319213"/>
              </a:xfrm>
              <a:custGeom>
                <a:avLst/>
                <a:gdLst>
                  <a:gd name="T0" fmla="*/ 2108 w 2466"/>
                  <a:gd name="T1" fmla="*/ 0 h 2102"/>
                  <a:gd name="T2" fmla="*/ 1761 w 2466"/>
                  <a:gd name="T3" fmla="*/ 349 h 2102"/>
                  <a:gd name="T4" fmla="*/ 1974 w 2466"/>
                  <a:gd name="T5" fmla="*/ 869 h 2102"/>
                  <a:gd name="T6" fmla="*/ 1233 w 2466"/>
                  <a:gd name="T7" fmla="*/ 1609 h 2102"/>
                  <a:gd name="T8" fmla="*/ 493 w 2466"/>
                  <a:gd name="T9" fmla="*/ 869 h 2102"/>
                  <a:gd name="T10" fmla="*/ 704 w 2466"/>
                  <a:gd name="T11" fmla="*/ 351 h 2102"/>
                  <a:gd name="T12" fmla="*/ 357 w 2466"/>
                  <a:gd name="T13" fmla="*/ 1 h 2102"/>
                  <a:gd name="T14" fmla="*/ 0 w 2466"/>
                  <a:gd name="T15" fmla="*/ 869 h 2102"/>
                  <a:gd name="T16" fmla="*/ 1233 w 2466"/>
                  <a:gd name="T17" fmla="*/ 2102 h 2102"/>
                  <a:gd name="T18" fmla="*/ 2466 w 2466"/>
                  <a:gd name="T19" fmla="*/ 869 h 2102"/>
                  <a:gd name="T20" fmla="*/ 2108 w 2466"/>
                  <a:gd name="T21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02">
                    <a:moveTo>
                      <a:pt x="2108" y="0"/>
                    </a:moveTo>
                    <a:lnTo>
                      <a:pt x="1761" y="349"/>
                    </a:lnTo>
                    <a:cubicBezTo>
                      <a:pt x="1892" y="483"/>
                      <a:pt x="1974" y="666"/>
                      <a:pt x="1974" y="869"/>
                    </a:cubicBezTo>
                    <a:cubicBezTo>
                      <a:pt x="1974" y="1278"/>
                      <a:pt x="1642" y="1609"/>
                      <a:pt x="1233" y="1609"/>
                    </a:cubicBezTo>
                    <a:cubicBezTo>
                      <a:pt x="824" y="1609"/>
                      <a:pt x="493" y="1278"/>
                      <a:pt x="493" y="869"/>
                    </a:cubicBezTo>
                    <a:cubicBezTo>
                      <a:pt x="493" y="667"/>
                      <a:pt x="573" y="485"/>
                      <a:pt x="704" y="351"/>
                    </a:cubicBezTo>
                    <a:lnTo>
                      <a:pt x="357" y="1"/>
                    </a:lnTo>
                    <a:cubicBezTo>
                      <a:pt x="137" y="224"/>
                      <a:pt x="0" y="530"/>
                      <a:pt x="0" y="869"/>
                    </a:cubicBezTo>
                    <a:cubicBezTo>
                      <a:pt x="0" y="1550"/>
                      <a:pt x="552" y="2102"/>
                      <a:pt x="1233" y="2102"/>
                    </a:cubicBezTo>
                    <a:cubicBezTo>
                      <a:pt x="1914" y="2102"/>
                      <a:pt x="2466" y="1550"/>
                      <a:pt x="2466" y="869"/>
                    </a:cubicBezTo>
                    <a:cubicBezTo>
                      <a:pt x="2466" y="530"/>
                      <a:pt x="2329" y="223"/>
                      <a:pt x="2108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9" name="Freeform 478"/>
              <p:cNvSpPr>
                <a:spLocks/>
              </p:cNvSpPr>
              <p:nvPr/>
            </p:nvSpPr>
            <p:spPr bwMode="auto">
              <a:xfrm>
                <a:off x="2424113" y="2192338"/>
                <a:ext cx="2252714" cy="479425"/>
              </a:xfrm>
              <a:custGeom>
                <a:avLst/>
                <a:gdLst>
                  <a:gd name="T0" fmla="*/ 2727 w 2727"/>
                  <a:gd name="T1" fmla="*/ 676 h 762"/>
                  <a:gd name="T2" fmla="*/ 2611 w 2727"/>
                  <a:gd name="T3" fmla="*/ 429 h 762"/>
                  <a:gd name="T4" fmla="*/ 2575 w 2727"/>
                  <a:gd name="T5" fmla="*/ 460 h 762"/>
                  <a:gd name="T6" fmla="*/ 1399 w 2727"/>
                  <a:gd name="T7" fmla="*/ 0 h 762"/>
                  <a:gd name="T8" fmla="*/ 0 w 2727"/>
                  <a:gd name="T9" fmla="*/ 741 h 762"/>
                  <a:gd name="T10" fmla="*/ 4 w 2727"/>
                  <a:gd name="T11" fmla="*/ 740 h 762"/>
                  <a:gd name="T12" fmla="*/ 44 w 2727"/>
                  <a:gd name="T13" fmla="*/ 762 h 762"/>
                  <a:gd name="T14" fmla="*/ 1399 w 2727"/>
                  <a:gd name="T15" fmla="*/ 48 h 762"/>
                  <a:gd name="T16" fmla="*/ 2537 w 2727"/>
                  <a:gd name="T17" fmla="*/ 492 h 762"/>
                  <a:gd name="T18" fmla="*/ 2503 w 2727"/>
                  <a:gd name="T19" fmla="*/ 521 h 762"/>
                  <a:gd name="T20" fmla="*/ 2727 w 2727"/>
                  <a:gd name="T21" fmla="*/ 676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7" h="762">
                    <a:moveTo>
                      <a:pt x="2727" y="676"/>
                    </a:moveTo>
                    <a:lnTo>
                      <a:pt x="2611" y="429"/>
                    </a:lnTo>
                    <a:lnTo>
                      <a:pt x="2575" y="460"/>
                    </a:lnTo>
                    <a:cubicBezTo>
                      <a:pt x="2273" y="167"/>
                      <a:pt x="1848" y="0"/>
                      <a:pt x="1399" y="0"/>
                    </a:cubicBezTo>
                    <a:cubicBezTo>
                      <a:pt x="811" y="0"/>
                      <a:pt x="278" y="283"/>
                      <a:pt x="0" y="741"/>
                    </a:cubicBezTo>
                    <a:cubicBezTo>
                      <a:pt x="1" y="741"/>
                      <a:pt x="2" y="740"/>
                      <a:pt x="4" y="740"/>
                    </a:cubicBezTo>
                    <a:cubicBezTo>
                      <a:pt x="20" y="740"/>
                      <a:pt x="35" y="749"/>
                      <a:pt x="44" y="762"/>
                    </a:cubicBezTo>
                    <a:cubicBezTo>
                      <a:pt x="314" y="321"/>
                      <a:pt x="829" y="48"/>
                      <a:pt x="1399" y="48"/>
                    </a:cubicBezTo>
                    <a:cubicBezTo>
                      <a:pt x="1834" y="48"/>
                      <a:pt x="2245" y="209"/>
                      <a:pt x="2537" y="492"/>
                    </a:cubicBezTo>
                    <a:lnTo>
                      <a:pt x="2503" y="521"/>
                    </a:lnTo>
                    <a:lnTo>
                      <a:pt x="2727" y="67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3" name="Freeform 484"/>
              <p:cNvSpPr>
                <a:spLocks noEditPoints="1"/>
              </p:cNvSpPr>
              <p:nvPr/>
            </p:nvSpPr>
            <p:spPr bwMode="auto">
              <a:xfrm>
                <a:off x="1781175" y="2632075"/>
                <a:ext cx="1273175" cy="328613"/>
              </a:xfrm>
              <a:custGeom>
                <a:avLst/>
                <a:gdLst>
                  <a:gd name="T0" fmla="*/ 1028 w 2027"/>
                  <a:gd name="T1" fmla="*/ 137 h 522"/>
                  <a:gd name="T2" fmla="*/ 980 w 2027"/>
                  <a:gd name="T3" fmla="*/ 88 h 522"/>
                  <a:gd name="T4" fmla="*/ 1028 w 2027"/>
                  <a:gd name="T5" fmla="*/ 40 h 522"/>
                  <a:gd name="T6" fmla="*/ 1076 w 2027"/>
                  <a:gd name="T7" fmla="*/ 88 h 522"/>
                  <a:gd name="T8" fmla="*/ 1028 w 2027"/>
                  <a:gd name="T9" fmla="*/ 137 h 522"/>
                  <a:gd name="T10" fmla="*/ 2018 w 2027"/>
                  <a:gd name="T11" fmla="*/ 478 h 522"/>
                  <a:gd name="T12" fmla="*/ 1114 w 2027"/>
                  <a:gd name="T13" fmla="*/ 68 h 522"/>
                  <a:gd name="T14" fmla="*/ 1028 w 2027"/>
                  <a:gd name="T15" fmla="*/ 0 h 522"/>
                  <a:gd name="T16" fmla="*/ 942 w 2027"/>
                  <a:gd name="T17" fmla="*/ 66 h 522"/>
                  <a:gd name="T18" fmla="*/ 9 w 2027"/>
                  <a:gd name="T19" fmla="*/ 481 h 522"/>
                  <a:gd name="T20" fmla="*/ 9 w 2027"/>
                  <a:gd name="T21" fmla="*/ 515 h 522"/>
                  <a:gd name="T22" fmla="*/ 26 w 2027"/>
                  <a:gd name="T23" fmla="*/ 522 h 522"/>
                  <a:gd name="T24" fmla="*/ 43 w 2027"/>
                  <a:gd name="T25" fmla="*/ 515 h 522"/>
                  <a:gd name="T26" fmla="*/ 943 w 2027"/>
                  <a:gd name="T27" fmla="*/ 115 h 522"/>
                  <a:gd name="T28" fmla="*/ 1028 w 2027"/>
                  <a:gd name="T29" fmla="*/ 177 h 522"/>
                  <a:gd name="T30" fmla="*/ 1112 w 2027"/>
                  <a:gd name="T31" fmla="*/ 116 h 522"/>
                  <a:gd name="T32" fmla="*/ 1984 w 2027"/>
                  <a:gd name="T33" fmla="*/ 513 h 522"/>
                  <a:gd name="T34" fmla="*/ 2018 w 2027"/>
                  <a:gd name="T35" fmla="*/ 513 h 522"/>
                  <a:gd name="T36" fmla="*/ 2018 w 2027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7" h="522">
                    <a:moveTo>
                      <a:pt x="1028" y="137"/>
                    </a:moveTo>
                    <a:cubicBezTo>
                      <a:pt x="1001" y="137"/>
                      <a:pt x="980" y="115"/>
                      <a:pt x="980" y="88"/>
                    </a:cubicBezTo>
                    <a:cubicBezTo>
                      <a:pt x="980" y="62"/>
                      <a:pt x="1001" y="40"/>
                      <a:pt x="1028" y="40"/>
                    </a:cubicBezTo>
                    <a:cubicBezTo>
                      <a:pt x="1054" y="40"/>
                      <a:pt x="1076" y="62"/>
                      <a:pt x="1076" y="88"/>
                    </a:cubicBezTo>
                    <a:cubicBezTo>
                      <a:pt x="1076" y="115"/>
                      <a:pt x="1054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3" y="235"/>
                      <a:pt x="1455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2" y="28"/>
                      <a:pt x="942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6" y="522"/>
                    </a:cubicBezTo>
                    <a:cubicBezTo>
                      <a:pt x="32" y="522"/>
                      <a:pt x="39" y="520"/>
                      <a:pt x="43" y="515"/>
                    </a:cubicBezTo>
                    <a:cubicBezTo>
                      <a:pt x="286" y="272"/>
                      <a:pt x="603" y="132"/>
                      <a:pt x="943" y="115"/>
                    </a:cubicBezTo>
                    <a:cubicBezTo>
                      <a:pt x="954" y="151"/>
                      <a:pt x="988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8" y="522"/>
                      <a:pt x="2018" y="513"/>
                    </a:cubicBezTo>
                    <a:cubicBezTo>
                      <a:pt x="2027" y="503"/>
                      <a:pt x="2027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511" name="Oval 510"/>
            <p:cNvSpPr/>
            <p:nvPr/>
          </p:nvSpPr>
          <p:spPr>
            <a:xfrm>
              <a:off x="2279219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pic>
        <p:nvPicPr>
          <p:cNvPr id="51" name="Picture 50">
            <a:extLst>
              <a:ext uri="{FF2B5EF4-FFF2-40B4-BE49-F238E27FC236}">
                <a16:creationId xmlns:a16="http://schemas.microsoft.com/office/drawing/2014/main" id="{319DBDE0-32D3-4684-96C3-5ED105B82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43" y="3505548"/>
            <a:ext cx="914400" cy="914400"/>
          </a:xfrm>
          <a:prstGeom prst="rect">
            <a:avLst/>
          </a:prstGeom>
        </p:spPr>
      </p:pic>
      <p:sp>
        <p:nvSpPr>
          <p:cNvPr id="516" name="テキスト プレースホルダー 12"/>
          <p:cNvSpPr txBox="1">
            <a:spLocks/>
          </p:cNvSpPr>
          <p:nvPr/>
        </p:nvSpPr>
        <p:spPr>
          <a:xfrm>
            <a:off x="4320169" y="5978979"/>
            <a:ext cx="5772442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dirty="0">
                <a:solidFill>
                  <a:srgbClr val="626262"/>
                </a:solidFill>
                <a:latin typeface="Lato" panose="020F0502020204030203" pitchFamily="34" charset="0"/>
              </a:rPr>
              <a:t>Data Source</a:t>
            </a:r>
            <a:endParaRPr kumimoji="1" lang="ja-JP" altLang="en-US" sz="36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40" name="Freeform 447">
            <a:extLst>
              <a:ext uri="{FF2B5EF4-FFF2-40B4-BE49-F238E27FC236}">
                <a16:creationId xmlns:a16="http://schemas.microsoft.com/office/drawing/2014/main" id="{94FB6347-D91A-4B57-844E-08D6B12A5CFD}"/>
              </a:ext>
            </a:extLst>
          </p:cNvPr>
          <p:cNvSpPr>
            <a:spLocks/>
          </p:cNvSpPr>
          <p:nvPr/>
        </p:nvSpPr>
        <p:spPr bwMode="auto">
          <a:xfrm>
            <a:off x="10990359" y="2542939"/>
            <a:ext cx="3848375" cy="3280000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B46852C1-B647-48B7-9689-2F9683AC60AE}"/>
              </a:ext>
            </a:extLst>
          </p:cNvPr>
          <p:cNvSpPr/>
          <p:nvPr/>
        </p:nvSpPr>
        <p:spPr>
          <a:xfrm>
            <a:off x="2080407" y="167031"/>
            <a:ext cx="3330501" cy="2158917"/>
          </a:xfrm>
          <a:prstGeom prst="cloud">
            <a:avLst/>
          </a:prstGeom>
          <a:solidFill>
            <a:srgbClr val="0E0F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Potential Automation</a:t>
            </a:r>
          </a:p>
          <a:p>
            <a:pPr algn="ctr"/>
            <a:r>
              <a:rPr lang="en-US" dirty="0"/>
              <a:t> </a:t>
            </a:r>
            <a:r>
              <a:rPr lang="en-US" b="1" dirty="0">
                <a:hlinkClick r:id="rId3"/>
              </a:rPr>
              <a:t>Outlook AutoSave Email Attachments</a:t>
            </a:r>
            <a:endParaRPr lang="en-US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A712716-F008-4276-A1DE-8C2D00EB18A1}"/>
              </a:ext>
            </a:extLst>
          </p:cNvPr>
          <p:cNvSpPr/>
          <p:nvPr/>
        </p:nvSpPr>
        <p:spPr>
          <a:xfrm>
            <a:off x="244365" y="3429000"/>
            <a:ext cx="1907628" cy="1710559"/>
          </a:xfrm>
          <a:prstGeom prst="roundRect">
            <a:avLst/>
          </a:prstGeom>
          <a:solidFill>
            <a:srgbClr val="DB6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/>
              <a:t>?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46024368-2254-4229-B55D-6A2DF4F39AEE}"/>
              </a:ext>
            </a:extLst>
          </p:cNvPr>
          <p:cNvSpPr/>
          <p:nvPr/>
        </p:nvSpPr>
        <p:spPr>
          <a:xfrm rot="10800000">
            <a:off x="3402452" y="2442701"/>
            <a:ext cx="775142" cy="2522482"/>
          </a:xfrm>
          <a:prstGeom prst="downArrow">
            <a:avLst/>
          </a:prstGeom>
          <a:solidFill>
            <a:srgbClr val="626262"/>
          </a:solidFill>
          <a:ln>
            <a:solidFill>
              <a:srgbClr val="626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F5507823-9321-4147-9C63-9833F2CD29C0}"/>
              </a:ext>
            </a:extLst>
          </p:cNvPr>
          <p:cNvSpPr/>
          <p:nvPr/>
        </p:nvSpPr>
        <p:spPr>
          <a:xfrm>
            <a:off x="2839806" y="3067669"/>
            <a:ext cx="1907629" cy="495091"/>
          </a:xfrm>
          <a:prstGeom prst="borderCallout1">
            <a:avLst>
              <a:gd name="adj1" fmla="val 53778"/>
              <a:gd name="adj2" fmla="val -4614"/>
              <a:gd name="adj3" fmla="val 112500"/>
              <a:gd name="adj4" fmla="val -38333"/>
            </a:avLst>
          </a:prstGeom>
          <a:solidFill>
            <a:srgbClr val="DB6727"/>
          </a:solidFill>
          <a:ln>
            <a:solidFill>
              <a:srgbClr val="DB6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Email Attachment</a:t>
            </a: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4E1BBC2D-497F-4443-8284-17F6CE0C263F}"/>
              </a:ext>
            </a:extLst>
          </p:cNvPr>
          <p:cNvSpPr/>
          <p:nvPr/>
        </p:nvSpPr>
        <p:spPr>
          <a:xfrm>
            <a:off x="2839805" y="3935393"/>
            <a:ext cx="1907629" cy="495091"/>
          </a:xfrm>
          <a:prstGeom prst="borderCallout1">
            <a:avLst>
              <a:gd name="adj1" fmla="val 55370"/>
              <a:gd name="adj2" fmla="val -3375"/>
              <a:gd name="adj3" fmla="val 58366"/>
              <a:gd name="adj4" fmla="val -37920"/>
            </a:avLst>
          </a:prstGeom>
          <a:solidFill>
            <a:srgbClr val="DB6727"/>
          </a:solidFill>
          <a:ln>
            <a:solidFill>
              <a:srgbClr val="DB6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Download</a:t>
            </a:r>
          </a:p>
        </p:txBody>
      </p:sp>
      <p:sp>
        <p:nvSpPr>
          <p:cNvPr id="18" name="Callout: Line 17">
            <a:extLst>
              <a:ext uri="{FF2B5EF4-FFF2-40B4-BE49-F238E27FC236}">
                <a16:creationId xmlns:a16="http://schemas.microsoft.com/office/drawing/2014/main" id="{627E3D7B-09BD-474E-8CE2-44666D67275D}"/>
              </a:ext>
            </a:extLst>
          </p:cNvPr>
          <p:cNvSpPr/>
          <p:nvPr/>
        </p:nvSpPr>
        <p:spPr>
          <a:xfrm>
            <a:off x="2839805" y="4702880"/>
            <a:ext cx="1907629" cy="495091"/>
          </a:xfrm>
          <a:prstGeom prst="borderCallout1">
            <a:avLst>
              <a:gd name="adj1" fmla="val 55370"/>
              <a:gd name="adj2" fmla="val -3375"/>
              <a:gd name="adj3" fmla="val 37668"/>
              <a:gd name="adj4" fmla="val -36680"/>
            </a:avLst>
          </a:prstGeom>
          <a:solidFill>
            <a:srgbClr val="DB6727"/>
          </a:solidFill>
          <a:ln>
            <a:solidFill>
              <a:srgbClr val="DB6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B5D2CFD-151C-4D32-A275-731E38BE5FEA}"/>
              </a:ext>
            </a:extLst>
          </p:cNvPr>
          <p:cNvSpPr/>
          <p:nvPr/>
        </p:nvSpPr>
        <p:spPr>
          <a:xfrm rot="5400000">
            <a:off x="892202" y="3198507"/>
            <a:ext cx="611951" cy="307427"/>
          </a:xfrm>
          <a:prstGeom prst="rightArrow">
            <a:avLst/>
          </a:prstGeom>
          <a:solidFill>
            <a:srgbClr val="0E0F59"/>
          </a:solidFill>
          <a:ln>
            <a:solidFill>
              <a:srgbClr val="0E0F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3D3CE1D-CC19-4527-95EF-1B50620104DD}"/>
              </a:ext>
            </a:extLst>
          </p:cNvPr>
          <p:cNvSpPr/>
          <p:nvPr/>
        </p:nvSpPr>
        <p:spPr>
          <a:xfrm rot="16200000">
            <a:off x="815313" y="5139007"/>
            <a:ext cx="765728" cy="307427"/>
          </a:xfrm>
          <a:prstGeom prst="rightArrow">
            <a:avLst/>
          </a:prstGeom>
          <a:solidFill>
            <a:srgbClr val="0E0F59"/>
          </a:solidFill>
          <a:ln>
            <a:solidFill>
              <a:srgbClr val="0E0F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54A580-CD43-4713-8C56-1E899225670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4770" y="1969865"/>
            <a:ext cx="1255885" cy="11461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D60C4B-DA8A-4936-B4DD-06E828C5620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2319" y="5293119"/>
            <a:ext cx="1371719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C4127-F0F9-46B1-88FC-3CED4AB1BAA3}"/>
              </a:ext>
            </a:extLst>
          </p:cNvPr>
          <p:cNvSpPr/>
          <p:nvPr/>
        </p:nvSpPr>
        <p:spPr>
          <a:xfrm>
            <a:off x="0" y="5939692"/>
            <a:ext cx="12192000" cy="9183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8" name="Group 517"/>
          <p:cNvGrpSpPr>
            <a:grpSpLocks noChangeAspect="1"/>
          </p:cNvGrpSpPr>
          <p:nvPr/>
        </p:nvGrpSpPr>
        <p:grpSpPr>
          <a:xfrm>
            <a:off x="3771692" y="336539"/>
            <a:ext cx="9014143" cy="5486400"/>
            <a:chOff x="1862137" y="2620963"/>
            <a:chExt cx="3625480" cy="2206625"/>
          </a:xfrm>
          <a:solidFill>
            <a:srgbClr val="DB6727"/>
          </a:solidFill>
        </p:grpSpPr>
        <p:grpSp>
          <p:nvGrpSpPr>
            <p:cNvPr id="510" name="Group 509"/>
            <p:cNvGrpSpPr/>
            <p:nvPr/>
          </p:nvGrpSpPr>
          <p:grpSpPr>
            <a:xfrm>
              <a:off x="1862137" y="2620963"/>
              <a:ext cx="3625480" cy="2206625"/>
              <a:chOff x="1647825" y="2192338"/>
              <a:chExt cx="3625480" cy="2206625"/>
            </a:xfrm>
            <a:grpFill/>
          </p:grpSpPr>
          <p:sp>
            <p:nvSpPr>
              <p:cNvPr id="496" name="Freeform 447"/>
              <p:cNvSpPr>
                <a:spLocks/>
              </p:cNvSpPr>
              <p:nvPr/>
            </p:nvSpPr>
            <p:spPr bwMode="auto">
              <a:xfrm>
                <a:off x="1647825" y="3079750"/>
                <a:ext cx="1547813" cy="1319213"/>
              </a:xfrm>
              <a:custGeom>
                <a:avLst/>
                <a:gdLst>
                  <a:gd name="T0" fmla="*/ 2108 w 2466"/>
                  <a:gd name="T1" fmla="*/ 0 h 2102"/>
                  <a:gd name="T2" fmla="*/ 1761 w 2466"/>
                  <a:gd name="T3" fmla="*/ 349 h 2102"/>
                  <a:gd name="T4" fmla="*/ 1974 w 2466"/>
                  <a:gd name="T5" fmla="*/ 869 h 2102"/>
                  <a:gd name="T6" fmla="*/ 1233 w 2466"/>
                  <a:gd name="T7" fmla="*/ 1609 h 2102"/>
                  <a:gd name="T8" fmla="*/ 493 w 2466"/>
                  <a:gd name="T9" fmla="*/ 869 h 2102"/>
                  <a:gd name="T10" fmla="*/ 704 w 2466"/>
                  <a:gd name="T11" fmla="*/ 351 h 2102"/>
                  <a:gd name="T12" fmla="*/ 357 w 2466"/>
                  <a:gd name="T13" fmla="*/ 1 h 2102"/>
                  <a:gd name="T14" fmla="*/ 0 w 2466"/>
                  <a:gd name="T15" fmla="*/ 869 h 2102"/>
                  <a:gd name="T16" fmla="*/ 1233 w 2466"/>
                  <a:gd name="T17" fmla="*/ 2102 h 2102"/>
                  <a:gd name="T18" fmla="*/ 2466 w 2466"/>
                  <a:gd name="T19" fmla="*/ 869 h 2102"/>
                  <a:gd name="T20" fmla="*/ 2108 w 2466"/>
                  <a:gd name="T21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02">
                    <a:moveTo>
                      <a:pt x="2108" y="0"/>
                    </a:moveTo>
                    <a:lnTo>
                      <a:pt x="1761" y="349"/>
                    </a:lnTo>
                    <a:cubicBezTo>
                      <a:pt x="1892" y="483"/>
                      <a:pt x="1974" y="666"/>
                      <a:pt x="1974" y="869"/>
                    </a:cubicBezTo>
                    <a:cubicBezTo>
                      <a:pt x="1974" y="1278"/>
                      <a:pt x="1642" y="1609"/>
                      <a:pt x="1233" y="1609"/>
                    </a:cubicBezTo>
                    <a:cubicBezTo>
                      <a:pt x="824" y="1609"/>
                      <a:pt x="493" y="1278"/>
                      <a:pt x="493" y="869"/>
                    </a:cubicBezTo>
                    <a:cubicBezTo>
                      <a:pt x="493" y="667"/>
                      <a:pt x="573" y="485"/>
                      <a:pt x="704" y="351"/>
                    </a:cubicBezTo>
                    <a:lnTo>
                      <a:pt x="357" y="1"/>
                    </a:lnTo>
                    <a:cubicBezTo>
                      <a:pt x="137" y="224"/>
                      <a:pt x="0" y="530"/>
                      <a:pt x="0" y="869"/>
                    </a:cubicBezTo>
                    <a:cubicBezTo>
                      <a:pt x="0" y="1550"/>
                      <a:pt x="552" y="2102"/>
                      <a:pt x="1233" y="2102"/>
                    </a:cubicBezTo>
                    <a:cubicBezTo>
                      <a:pt x="1914" y="2102"/>
                      <a:pt x="2466" y="1550"/>
                      <a:pt x="2466" y="869"/>
                    </a:cubicBezTo>
                    <a:cubicBezTo>
                      <a:pt x="2466" y="530"/>
                      <a:pt x="2329" y="223"/>
                      <a:pt x="2108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9" name="Freeform 478"/>
              <p:cNvSpPr>
                <a:spLocks/>
              </p:cNvSpPr>
              <p:nvPr/>
            </p:nvSpPr>
            <p:spPr bwMode="auto">
              <a:xfrm>
                <a:off x="2424113" y="2192338"/>
                <a:ext cx="2849192" cy="479425"/>
              </a:xfrm>
              <a:custGeom>
                <a:avLst/>
                <a:gdLst>
                  <a:gd name="T0" fmla="*/ 2727 w 2727"/>
                  <a:gd name="T1" fmla="*/ 676 h 762"/>
                  <a:gd name="T2" fmla="*/ 2611 w 2727"/>
                  <a:gd name="T3" fmla="*/ 429 h 762"/>
                  <a:gd name="T4" fmla="*/ 2575 w 2727"/>
                  <a:gd name="T5" fmla="*/ 460 h 762"/>
                  <a:gd name="T6" fmla="*/ 1399 w 2727"/>
                  <a:gd name="T7" fmla="*/ 0 h 762"/>
                  <a:gd name="T8" fmla="*/ 0 w 2727"/>
                  <a:gd name="T9" fmla="*/ 741 h 762"/>
                  <a:gd name="T10" fmla="*/ 4 w 2727"/>
                  <a:gd name="T11" fmla="*/ 740 h 762"/>
                  <a:gd name="T12" fmla="*/ 44 w 2727"/>
                  <a:gd name="T13" fmla="*/ 762 h 762"/>
                  <a:gd name="T14" fmla="*/ 1399 w 2727"/>
                  <a:gd name="T15" fmla="*/ 48 h 762"/>
                  <a:gd name="T16" fmla="*/ 2537 w 2727"/>
                  <a:gd name="T17" fmla="*/ 492 h 762"/>
                  <a:gd name="T18" fmla="*/ 2503 w 2727"/>
                  <a:gd name="T19" fmla="*/ 521 h 762"/>
                  <a:gd name="T20" fmla="*/ 2727 w 2727"/>
                  <a:gd name="T21" fmla="*/ 676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7" h="762">
                    <a:moveTo>
                      <a:pt x="2727" y="676"/>
                    </a:moveTo>
                    <a:lnTo>
                      <a:pt x="2611" y="429"/>
                    </a:lnTo>
                    <a:lnTo>
                      <a:pt x="2575" y="460"/>
                    </a:lnTo>
                    <a:cubicBezTo>
                      <a:pt x="2273" y="167"/>
                      <a:pt x="1848" y="0"/>
                      <a:pt x="1399" y="0"/>
                    </a:cubicBezTo>
                    <a:cubicBezTo>
                      <a:pt x="811" y="0"/>
                      <a:pt x="278" y="283"/>
                      <a:pt x="0" y="741"/>
                    </a:cubicBezTo>
                    <a:cubicBezTo>
                      <a:pt x="1" y="741"/>
                      <a:pt x="2" y="740"/>
                      <a:pt x="4" y="740"/>
                    </a:cubicBezTo>
                    <a:cubicBezTo>
                      <a:pt x="20" y="740"/>
                      <a:pt x="35" y="749"/>
                      <a:pt x="44" y="762"/>
                    </a:cubicBezTo>
                    <a:cubicBezTo>
                      <a:pt x="314" y="321"/>
                      <a:pt x="829" y="48"/>
                      <a:pt x="1399" y="48"/>
                    </a:cubicBezTo>
                    <a:cubicBezTo>
                      <a:pt x="1834" y="48"/>
                      <a:pt x="2245" y="209"/>
                      <a:pt x="2537" y="492"/>
                    </a:cubicBezTo>
                    <a:lnTo>
                      <a:pt x="2503" y="521"/>
                    </a:lnTo>
                    <a:lnTo>
                      <a:pt x="2727" y="67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3" name="Freeform 484"/>
              <p:cNvSpPr>
                <a:spLocks noEditPoints="1"/>
              </p:cNvSpPr>
              <p:nvPr/>
            </p:nvSpPr>
            <p:spPr bwMode="auto">
              <a:xfrm>
                <a:off x="1781175" y="2632075"/>
                <a:ext cx="1273175" cy="328613"/>
              </a:xfrm>
              <a:custGeom>
                <a:avLst/>
                <a:gdLst>
                  <a:gd name="T0" fmla="*/ 1028 w 2027"/>
                  <a:gd name="T1" fmla="*/ 137 h 522"/>
                  <a:gd name="T2" fmla="*/ 980 w 2027"/>
                  <a:gd name="T3" fmla="*/ 88 h 522"/>
                  <a:gd name="T4" fmla="*/ 1028 w 2027"/>
                  <a:gd name="T5" fmla="*/ 40 h 522"/>
                  <a:gd name="T6" fmla="*/ 1076 w 2027"/>
                  <a:gd name="T7" fmla="*/ 88 h 522"/>
                  <a:gd name="T8" fmla="*/ 1028 w 2027"/>
                  <a:gd name="T9" fmla="*/ 137 h 522"/>
                  <a:gd name="T10" fmla="*/ 2018 w 2027"/>
                  <a:gd name="T11" fmla="*/ 478 h 522"/>
                  <a:gd name="T12" fmla="*/ 1114 w 2027"/>
                  <a:gd name="T13" fmla="*/ 68 h 522"/>
                  <a:gd name="T14" fmla="*/ 1028 w 2027"/>
                  <a:gd name="T15" fmla="*/ 0 h 522"/>
                  <a:gd name="T16" fmla="*/ 942 w 2027"/>
                  <a:gd name="T17" fmla="*/ 66 h 522"/>
                  <a:gd name="T18" fmla="*/ 9 w 2027"/>
                  <a:gd name="T19" fmla="*/ 481 h 522"/>
                  <a:gd name="T20" fmla="*/ 9 w 2027"/>
                  <a:gd name="T21" fmla="*/ 515 h 522"/>
                  <a:gd name="T22" fmla="*/ 26 w 2027"/>
                  <a:gd name="T23" fmla="*/ 522 h 522"/>
                  <a:gd name="T24" fmla="*/ 43 w 2027"/>
                  <a:gd name="T25" fmla="*/ 515 h 522"/>
                  <a:gd name="T26" fmla="*/ 943 w 2027"/>
                  <a:gd name="T27" fmla="*/ 115 h 522"/>
                  <a:gd name="T28" fmla="*/ 1028 w 2027"/>
                  <a:gd name="T29" fmla="*/ 177 h 522"/>
                  <a:gd name="T30" fmla="*/ 1112 w 2027"/>
                  <a:gd name="T31" fmla="*/ 116 h 522"/>
                  <a:gd name="T32" fmla="*/ 1984 w 2027"/>
                  <a:gd name="T33" fmla="*/ 513 h 522"/>
                  <a:gd name="T34" fmla="*/ 2018 w 2027"/>
                  <a:gd name="T35" fmla="*/ 513 h 522"/>
                  <a:gd name="T36" fmla="*/ 2018 w 2027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7" h="522">
                    <a:moveTo>
                      <a:pt x="1028" y="137"/>
                    </a:moveTo>
                    <a:cubicBezTo>
                      <a:pt x="1001" y="137"/>
                      <a:pt x="980" y="115"/>
                      <a:pt x="980" y="88"/>
                    </a:cubicBezTo>
                    <a:cubicBezTo>
                      <a:pt x="980" y="62"/>
                      <a:pt x="1001" y="40"/>
                      <a:pt x="1028" y="40"/>
                    </a:cubicBezTo>
                    <a:cubicBezTo>
                      <a:pt x="1054" y="40"/>
                      <a:pt x="1076" y="62"/>
                      <a:pt x="1076" y="88"/>
                    </a:cubicBezTo>
                    <a:cubicBezTo>
                      <a:pt x="1076" y="115"/>
                      <a:pt x="1054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3" y="235"/>
                      <a:pt x="1455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2" y="28"/>
                      <a:pt x="942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6" y="522"/>
                    </a:cubicBezTo>
                    <a:cubicBezTo>
                      <a:pt x="32" y="522"/>
                      <a:pt x="39" y="520"/>
                      <a:pt x="43" y="515"/>
                    </a:cubicBezTo>
                    <a:cubicBezTo>
                      <a:pt x="286" y="272"/>
                      <a:pt x="603" y="132"/>
                      <a:pt x="943" y="115"/>
                    </a:cubicBezTo>
                    <a:cubicBezTo>
                      <a:pt x="954" y="151"/>
                      <a:pt x="988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8" y="522"/>
                      <a:pt x="2018" y="513"/>
                    </a:cubicBezTo>
                    <a:cubicBezTo>
                      <a:pt x="2027" y="503"/>
                      <a:pt x="2027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511" name="Oval 510"/>
            <p:cNvSpPr/>
            <p:nvPr/>
          </p:nvSpPr>
          <p:spPr>
            <a:xfrm>
              <a:off x="2279219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16" name="テキスト プレースホルダー 12"/>
          <p:cNvSpPr txBox="1">
            <a:spLocks/>
          </p:cNvSpPr>
          <p:nvPr/>
        </p:nvSpPr>
        <p:spPr>
          <a:xfrm>
            <a:off x="2817554" y="5896370"/>
            <a:ext cx="5772442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dirty="0">
                <a:solidFill>
                  <a:srgbClr val="626262"/>
                </a:solidFill>
                <a:latin typeface="Lato" panose="020F0502020204030203" pitchFamily="34" charset="0"/>
              </a:rPr>
              <a:t>Macro #16</a:t>
            </a:r>
            <a:endParaRPr kumimoji="1" lang="ja-JP" altLang="en-US" sz="36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40" name="Freeform 447">
            <a:extLst>
              <a:ext uri="{FF2B5EF4-FFF2-40B4-BE49-F238E27FC236}">
                <a16:creationId xmlns:a16="http://schemas.microsoft.com/office/drawing/2014/main" id="{94FB6347-D91A-4B57-844E-08D6B12A5CFD}"/>
              </a:ext>
            </a:extLst>
          </p:cNvPr>
          <p:cNvSpPr>
            <a:spLocks/>
          </p:cNvSpPr>
          <p:nvPr/>
        </p:nvSpPr>
        <p:spPr bwMode="auto">
          <a:xfrm>
            <a:off x="10990359" y="2542939"/>
            <a:ext cx="3848375" cy="3280000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12" name="Freeform 478">
            <a:extLst>
              <a:ext uri="{FF2B5EF4-FFF2-40B4-BE49-F238E27FC236}">
                <a16:creationId xmlns:a16="http://schemas.microsoft.com/office/drawing/2014/main" id="{D937646B-3355-43A9-A54F-3145B3A1491B}"/>
              </a:ext>
            </a:extLst>
          </p:cNvPr>
          <p:cNvSpPr>
            <a:spLocks/>
          </p:cNvSpPr>
          <p:nvPr/>
        </p:nvSpPr>
        <p:spPr bwMode="auto">
          <a:xfrm>
            <a:off x="-1182414" y="397644"/>
            <a:ext cx="6725538" cy="1192009"/>
          </a:xfrm>
          <a:custGeom>
            <a:avLst/>
            <a:gdLst>
              <a:gd name="T0" fmla="*/ 2727 w 2727"/>
              <a:gd name="T1" fmla="*/ 676 h 762"/>
              <a:gd name="T2" fmla="*/ 2611 w 2727"/>
              <a:gd name="T3" fmla="*/ 429 h 762"/>
              <a:gd name="T4" fmla="*/ 2575 w 2727"/>
              <a:gd name="T5" fmla="*/ 460 h 762"/>
              <a:gd name="T6" fmla="*/ 1399 w 2727"/>
              <a:gd name="T7" fmla="*/ 0 h 762"/>
              <a:gd name="T8" fmla="*/ 0 w 2727"/>
              <a:gd name="T9" fmla="*/ 741 h 762"/>
              <a:gd name="T10" fmla="*/ 4 w 2727"/>
              <a:gd name="T11" fmla="*/ 740 h 762"/>
              <a:gd name="T12" fmla="*/ 44 w 2727"/>
              <a:gd name="T13" fmla="*/ 762 h 762"/>
              <a:gd name="T14" fmla="*/ 1399 w 2727"/>
              <a:gd name="T15" fmla="*/ 48 h 762"/>
              <a:gd name="T16" fmla="*/ 2537 w 2727"/>
              <a:gd name="T17" fmla="*/ 492 h 762"/>
              <a:gd name="T18" fmla="*/ 2503 w 2727"/>
              <a:gd name="T19" fmla="*/ 521 h 762"/>
              <a:gd name="T20" fmla="*/ 2727 w 2727"/>
              <a:gd name="T21" fmla="*/ 67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27" h="762">
                <a:moveTo>
                  <a:pt x="2727" y="676"/>
                </a:moveTo>
                <a:lnTo>
                  <a:pt x="2611" y="429"/>
                </a:lnTo>
                <a:lnTo>
                  <a:pt x="2575" y="460"/>
                </a:lnTo>
                <a:cubicBezTo>
                  <a:pt x="2273" y="167"/>
                  <a:pt x="1848" y="0"/>
                  <a:pt x="1399" y="0"/>
                </a:cubicBezTo>
                <a:cubicBezTo>
                  <a:pt x="811" y="0"/>
                  <a:pt x="278" y="283"/>
                  <a:pt x="0" y="741"/>
                </a:cubicBezTo>
                <a:cubicBezTo>
                  <a:pt x="1" y="741"/>
                  <a:pt x="2" y="740"/>
                  <a:pt x="4" y="740"/>
                </a:cubicBezTo>
                <a:cubicBezTo>
                  <a:pt x="20" y="740"/>
                  <a:pt x="35" y="749"/>
                  <a:pt x="44" y="762"/>
                </a:cubicBezTo>
                <a:cubicBezTo>
                  <a:pt x="314" y="321"/>
                  <a:pt x="829" y="48"/>
                  <a:pt x="1399" y="48"/>
                </a:cubicBezTo>
                <a:cubicBezTo>
                  <a:pt x="1834" y="48"/>
                  <a:pt x="2245" y="209"/>
                  <a:pt x="2537" y="492"/>
                </a:cubicBezTo>
                <a:lnTo>
                  <a:pt x="2503" y="521"/>
                </a:lnTo>
                <a:lnTo>
                  <a:pt x="2727" y="676"/>
                </a:ln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13" name="Freeform 447">
            <a:extLst>
              <a:ext uri="{FF2B5EF4-FFF2-40B4-BE49-F238E27FC236}">
                <a16:creationId xmlns:a16="http://schemas.microsoft.com/office/drawing/2014/main" id="{4C7A86CA-86A7-4426-AA70-89AC242C679D}"/>
              </a:ext>
            </a:extLst>
          </p:cNvPr>
          <p:cNvSpPr>
            <a:spLocks/>
          </p:cNvSpPr>
          <p:nvPr/>
        </p:nvSpPr>
        <p:spPr bwMode="auto">
          <a:xfrm>
            <a:off x="-2519372" y="2542939"/>
            <a:ext cx="3848375" cy="3280000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E0F6B4-43C7-4AFB-9BCE-677C0BC78C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83" y="3505548"/>
            <a:ext cx="905255" cy="914400"/>
          </a:xfrm>
          <a:prstGeom prst="rect">
            <a:avLst/>
          </a:prstGeom>
        </p:spPr>
      </p:pic>
      <p:sp>
        <p:nvSpPr>
          <p:cNvPr id="3" name="Lightning Bolt 2">
            <a:extLst>
              <a:ext uri="{FF2B5EF4-FFF2-40B4-BE49-F238E27FC236}">
                <a16:creationId xmlns:a16="http://schemas.microsoft.com/office/drawing/2014/main" id="{62B58E5D-5038-4610-B945-229A18E092E6}"/>
              </a:ext>
            </a:extLst>
          </p:cNvPr>
          <p:cNvSpPr/>
          <p:nvPr/>
        </p:nvSpPr>
        <p:spPr>
          <a:xfrm rot="1121517">
            <a:off x="8833008" y="649619"/>
            <a:ext cx="1466193" cy="1757855"/>
          </a:xfrm>
          <a:prstGeom prst="lightningBolt">
            <a:avLst/>
          </a:prstGeom>
          <a:solidFill>
            <a:srgbClr val="DB6727"/>
          </a:solidFill>
          <a:ln w="28575">
            <a:solidFill>
              <a:srgbClr val="0E0F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1D3A90-662E-42C2-874E-D2517F92209D}"/>
              </a:ext>
            </a:extLst>
          </p:cNvPr>
          <p:cNvSpPr txBox="1"/>
          <p:nvPr/>
        </p:nvSpPr>
        <p:spPr>
          <a:xfrm>
            <a:off x="7898524" y="2688021"/>
            <a:ext cx="28929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26262"/>
                </a:solidFill>
              </a:rPr>
              <a:t>In Excel create a new Worksheet per Filter Value found in a selected column.  </a:t>
            </a:r>
          </a:p>
          <a:p>
            <a:endParaRPr lang="en-US" dirty="0">
              <a:solidFill>
                <a:srgbClr val="626262"/>
              </a:solidFill>
            </a:endParaRPr>
          </a:p>
          <a:p>
            <a:r>
              <a:rPr lang="en-US" dirty="0">
                <a:solidFill>
                  <a:srgbClr val="626262"/>
                </a:solidFill>
              </a:rPr>
              <a:t>The Manual Route: Is to filter each value one by one.  Copying and Pasting into a new Worksheet.</a:t>
            </a:r>
          </a:p>
        </p:txBody>
      </p:sp>
    </p:spTree>
    <p:extLst>
      <p:ext uri="{BB962C8B-B14F-4D97-AF65-F5344CB8AC3E}">
        <p14:creationId xmlns:p14="http://schemas.microsoft.com/office/powerpoint/2010/main" val="191919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C4127-F0F9-46B1-88FC-3CED4AB1BAA3}"/>
              </a:ext>
            </a:extLst>
          </p:cNvPr>
          <p:cNvSpPr/>
          <p:nvPr/>
        </p:nvSpPr>
        <p:spPr>
          <a:xfrm>
            <a:off x="0" y="5939692"/>
            <a:ext cx="12192000" cy="9183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8" name="Group 517"/>
          <p:cNvGrpSpPr>
            <a:grpSpLocks noChangeAspect="1"/>
          </p:cNvGrpSpPr>
          <p:nvPr/>
        </p:nvGrpSpPr>
        <p:grpSpPr>
          <a:xfrm>
            <a:off x="3771692" y="336539"/>
            <a:ext cx="9014143" cy="5486400"/>
            <a:chOff x="1862137" y="2620963"/>
            <a:chExt cx="3625480" cy="2206625"/>
          </a:xfrm>
          <a:solidFill>
            <a:srgbClr val="DB6727"/>
          </a:solidFill>
        </p:grpSpPr>
        <p:grpSp>
          <p:nvGrpSpPr>
            <p:cNvPr id="510" name="Group 509"/>
            <p:cNvGrpSpPr/>
            <p:nvPr/>
          </p:nvGrpSpPr>
          <p:grpSpPr>
            <a:xfrm>
              <a:off x="1862137" y="2620963"/>
              <a:ext cx="3625480" cy="2206625"/>
              <a:chOff x="1647825" y="2192338"/>
              <a:chExt cx="3625480" cy="2206625"/>
            </a:xfrm>
            <a:grpFill/>
          </p:grpSpPr>
          <p:sp>
            <p:nvSpPr>
              <p:cNvPr id="496" name="Freeform 447"/>
              <p:cNvSpPr>
                <a:spLocks/>
              </p:cNvSpPr>
              <p:nvPr/>
            </p:nvSpPr>
            <p:spPr bwMode="auto">
              <a:xfrm>
                <a:off x="1647825" y="3079750"/>
                <a:ext cx="1547813" cy="1319213"/>
              </a:xfrm>
              <a:custGeom>
                <a:avLst/>
                <a:gdLst>
                  <a:gd name="T0" fmla="*/ 2108 w 2466"/>
                  <a:gd name="T1" fmla="*/ 0 h 2102"/>
                  <a:gd name="T2" fmla="*/ 1761 w 2466"/>
                  <a:gd name="T3" fmla="*/ 349 h 2102"/>
                  <a:gd name="T4" fmla="*/ 1974 w 2466"/>
                  <a:gd name="T5" fmla="*/ 869 h 2102"/>
                  <a:gd name="T6" fmla="*/ 1233 w 2466"/>
                  <a:gd name="T7" fmla="*/ 1609 h 2102"/>
                  <a:gd name="T8" fmla="*/ 493 w 2466"/>
                  <a:gd name="T9" fmla="*/ 869 h 2102"/>
                  <a:gd name="T10" fmla="*/ 704 w 2466"/>
                  <a:gd name="T11" fmla="*/ 351 h 2102"/>
                  <a:gd name="T12" fmla="*/ 357 w 2466"/>
                  <a:gd name="T13" fmla="*/ 1 h 2102"/>
                  <a:gd name="T14" fmla="*/ 0 w 2466"/>
                  <a:gd name="T15" fmla="*/ 869 h 2102"/>
                  <a:gd name="T16" fmla="*/ 1233 w 2466"/>
                  <a:gd name="T17" fmla="*/ 2102 h 2102"/>
                  <a:gd name="T18" fmla="*/ 2466 w 2466"/>
                  <a:gd name="T19" fmla="*/ 869 h 2102"/>
                  <a:gd name="T20" fmla="*/ 2108 w 2466"/>
                  <a:gd name="T21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02">
                    <a:moveTo>
                      <a:pt x="2108" y="0"/>
                    </a:moveTo>
                    <a:lnTo>
                      <a:pt x="1761" y="349"/>
                    </a:lnTo>
                    <a:cubicBezTo>
                      <a:pt x="1892" y="483"/>
                      <a:pt x="1974" y="666"/>
                      <a:pt x="1974" y="869"/>
                    </a:cubicBezTo>
                    <a:cubicBezTo>
                      <a:pt x="1974" y="1278"/>
                      <a:pt x="1642" y="1609"/>
                      <a:pt x="1233" y="1609"/>
                    </a:cubicBezTo>
                    <a:cubicBezTo>
                      <a:pt x="824" y="1609"/>
                      <a:pt x="493" y="1278"/>
                      <a:pt x="493" y="869"/>
                    </a:cubicBezTo>
                    <a:cubicBezTo>
                      <a:pt x="493" y="667"/>
                      <a:pt x="573" y="485"/>
                      <a:pt x="704" y="351"/>
                    </a:cubicBezTo>
                    <a:lnTo>
                      <a:pt x="357" y="1"/>
                    </a:lnTo>
                    <a:cubicBezTo>
                      <a:pt x="137" y="224"/>
                      <a:pt x="0" y="530"/>
                      <a:pt x="0" y="869"/>
                    </a:cubicBezTo>
                    <a:cubicBezTo>
                      <a:pt x="0" y="1550"/>
                      <a:pt x="552" y="2102"/>
                      <a:pt x="1233" y="2102"/>
                    </a:cubicBezTo>
                    <a:cubicBezTo>
                      <a:pt x="1914" y="2102"/>
                      <a:pt x="2466" y="1550"/>
                      <a:pt x="2466" y="869"/>
                    </a:cubicBezTo>
                    <a:cubicBezTo>
                      <a:pt x="2466" y="530"/>
                      <a:pt x="2329" y="223"/>
                      <a:pt x="2108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9" name="Freeform 478"/>
              <p:cNvSpPr>
                <a:spLocks/>
              </p:cNvSpPr>
              <p:nvPr/>
            </p:nvSpPr>
            <p:spPr bwMode="auto">
              <a:xfrm>
                <a:off x="2424113" y="2192338"/>
                <a:ext cx="2849192" cy="479425"/>
              </a:xfrm>
              <a:custGeom>
                <a:avLst/>
                <a:gdLst>
                  <a:gd name="T0" fmla="*/ 2727 w 2727"/>
                  <a:gd name="T1" fmla="*/ 676 h 762"/>
                  <a:gd name="T2" fmla="*/ 2611 w 2727"/>
                  <a:gd name="T3" fmla="*/ 429 h 762"/>
                  <a:gd name="T4" fmla="*/ 2575 w 2727"/>
                  <a:gd name="T5" fmla="*/ 460 h 762"/>
                  <a:gd name="T6" fmla="*/ 1399 w 2727"/>
                  <a:gd name="T7" fmla="*/ 0 h 762"/>
                  <a:gd name="T8" fmla="*/ 0 w 2727"/>
                  <a:gd name="T9" fmla="*/ 741 h 762"/>
                  <a:gd name="T10" fmla="*/ 4 w 2727"/>
                  <a:gd name="T11" fmla="*/ 740 h 762"/>
                  <a:gd name="T12" fmla="*/ 44 w 2727"/>
                  <a:gd name="T13" fmla="*/ 762 h 762"/>
                  <a:gd name="T14" fmla="*/ 1399 w 2727"/>
                  <a:gd name="T15" fmla="*/ 48 h 762"/>
                  <a:gd name="T16" fmla="*/ 2537 w 2727"/>
                  <a:gd name="T17" fmla="*/ 492 h 762"/>
                  <a:gd name="T18" fmla="*/ 2503 w 2727"/>
                  <a:gd name="T19" fmla="*/ 521 h 762"/>
                  <a:gd name="T20" fmla="*/ 2727 w 2727"/>
                  <a:gd name="T21" fmla="*/ 676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7" h="762">
                    <a:moveTo>
                      <a:pt x="2727" y="676"/>
                    </a:moveTo>
                    <a:lnTo>
                      <a:pt x="2611" y="429"/>
                    </a:lnTo>
                    <a:lnTo>
                      <a:pt x="2575" y="460"/>
                    </a:lnTo>
                    <a:cubicBezTo>
                      <a:pt x="2273" y="167"/>
                      <a:pt x="1848" y="0"/>
                      <a:pt x="1399" y="0"/>
                    </a:cubicBezTo>
                    <a:cubicBezTo>
                      <a:pt x="811" y="0"/>
                      <a:pt x="278" y="283"/>
                      <a:pt x="0" y="741"/>
                    </a:cubicBezTo>
                    <a:cubicBezTo>
                      <a:pt x="1" y="741"/>
                      <a:pt x="2" y="740"/>
                      <a:pt x="4" y="740"/>
                    </a:cubicBezTo>
                    <a:cubicBezTo>
                      <a:pt x="20" y="740"/>
                      <a:pt x="35" y="749"/>
                      <a:pt x="44" y="762"/>
                    </a:cubicBezTo>
                    <a:cubicBezTo>
                      <a:pt x="314" y="321"/>
                      <a:pt x="829" y="48"/>
                      <a:pt x="1399" y="48"/>
                    </a:cubicBezTo>
                    <a:cubicBezTo>
                      <a:pt x="1834" y="48"/>
                      <a:pt x="2245" y="209"/>
                      <a:pt x="2537" y="492"/>
                    </a:cubicBezTo>
                    <a:lnTo>
                      <a:pt x="2503" y="521"/>
                    </a:lnTo>
                    <a:lnTo>
                      <a:pt x="2727" y="67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3" name="Freeform 484"/>
              <p:cNvSpPr>
                <a:spLocks noEditPoints="1"/>
              </p:cNvSpPr>
              <p:nvPr/>
            </p:nvSpPr>
            <p:spPr bwMode="auto">
              <a:xfrm>
                <a:off x="1781175" y="2632075"/>
                <a:ext cx="1273175" cy="328613"/>
              </a:xfrm>
              <a:custGeom>
                <a:avLst/>
                <a:gdLst>
                  <a:gd name="T0" fmla="*/ 1028 w 2027"/>
                  <a:gd name="T1" fmla="*/ 137 h 522"/>
                  <a:gd name="T2" fmla="*/ 980 w 2027"/>
                  <a:gd name="T3" fmla="*/ 88 h 522"/>
                  <a:gd name="T4" fmla="*/ 1028 w 2027"/>
                  <a:gd name="T5" fmla="*/ 40 h 522"/>
                  <a:gd name="T6" fmla="*/ 1076 w 2027"/>
                  <a:gd name="T7" fmla="*/ 88 h 522"/>
                  <a:gd name="T8" fmla="*/ 1028 w 2027"/>
                  <a:gd name="T9" fmla="*/ 137 h 522"/>
                  <a:gd name="T10" fmla="*/ 2018 w 2027"/>
                  <a:gd name="T11" fmla="*/ 478 h 522"/>
                  <a:gd name="T12" fmla="*/ 1114 w 2027"/>
                  <a:gd name="T13" fmla="*/ 68 h 522"/>
                  <a:gd name="T14" fmla="*/ 1028 w 2027"/>
                  <a:gd name="T15" fmla="*/ 0 h 522"/>
                  <a:gd name="T16" fmla="*/ 942 w 2027"/>
                  <a:gd name="T17" fmla="*/ 66 h 522"/>
                  <a:gd name="T18" fmla="*/ 9 w 2027"/>
                  <a:gd name="T19" fmla="*/ 481 h 522"/>
                  <a:gd name="T20" fmla="*/ 9 w 2027"/>
                  <a:gd name="T21" fmla="*/ 515 h 522"/>
                  <a:gd name="T22" fmla="*/ 26 w 2027"/>
                  <a:gd name="T23" fmla="*/ 522 h 522"/>
                  <a:gd name="T24" fmla="*/ 43 w 2027"/>
                  <a:gd name="T25" fmla="*/ 515 h 522"/>
                  <a:gd name="T26" fmla="*/ 943 w 2027"/>
                  <a:gd name="T27" fmla="*/ 115 h 522"/>
                  <a:gd name="T28" fmla="*/ 1028 w 2027"/>
                  <a:gd name="T29" fmla="*/ 177 h 522"/>
                  <a:gd name="T30" fmla="*/ 1112 w 2027"/>
                  <a:gd name="T31" fmla="*/ 116 h 522"/>
                  <a:gd name="T32" fmla="*/ 1984 w 2027"/>
                  <a:gd name="T33" fmla="*/ 513 h 522"/>
                  <a:gd name="T34" fmla="*/ 2018 w 2027"/>
                  <a:gd name="T35" fmla="*/ 513 h 522"/>
                  <a:gd name="T36" fmla="*/ 2018 w 2027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7" h="522">
                    <a:moveTo>
                      <a:pt x="1028" y="137"/>
                    </a:moveTo>
                    <a:cubicBezTo>
                      <a:pt x="1001" y="137"/>
                      <a:pt x="980" y="115"/>
                      <a:pt x="980" y="88"/>
                    </a:cubicBezTo>
                    <a:cubicBezTo>
                      <a:pt x="980" y="62"/>
                      <a:pt x="1001" y="40"/>
                      <a:pt x="1028" y="40"/>
                    </a:cubicBezTo>
                    <a:cubicBezTo>
                      <a:pt x="1054" y="40"/>
                      <a:pt x="1076" y="62"/>
                      <a:pt x="1076" y="88"/>
                    </a:cubicBezTo>
                    <a:cubicBezTo>
                      <a:pt x="1076" y="115"/>
                      <a:pt x="1054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3" y="235"/>
                      <a:pt x="1455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2" y="28"/>
                      <a:pt x="942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6" y="522"/>
                    </a:cubicBezTo>
                    <a:cubicBezTo>
                      <a:pt x="32" y="522"/>
                      <a:pt x="39" y="520"/>
                      <a:pt x="43" y="515"/>
                    </a:cubicBezTo>
                    <a:cubicBezTo>
                      <a:pt x="286" y="272"/>
                      <a:pt x="603" y="132"/>
                      <a:pt x="943" y="115"/>
                    </a:cubicBezTo>
                    <a:cubicBezTo>
                      <a:pt x="954" y="151"/>
                      <a:pt x="988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8" y="522"/>
                      <a:pt x="2018" y="513"/>
                    </a:cubicBezTo>
                    <a:cubicBezTo>
                      <a:pt x="2027" y="503"/>
                      <a:pt x="2027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511" name="Oval 510"/>
            <p:cNvSpPr/>
            <p:nvPr/>
          </p:nvSpPr>
          <p:spPr>
            <a:xfrm>
              <a:off x="2279219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16" name="テキスト プレースホルダー 12"/>
          <p:cNvSpPr txBox="1">
            <a:spLocks/>
          </p:cNvSpPr>
          <p:nvPr/>
        </p:nvSpPr>
        <p:spPr>
          <a:xfrm>
            <a:off x="2817554" y="5896370"/>
            <a:ext cx="5772442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dirty="0">
                <a:solidFill>
                  <a:srgbClr val="626262"/>
                </a:solidFill>
                <a:latin typeface="Lato" panose="020F0502020204030203" pitchFamily="34" charset="0"/>
              </a:rPr>
              <a:t>Macro #18</a:t>
            </a:r>
            <a:endParaRPr kumimoji="1" lang="ja-JP" altLang="en-US" sz="36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40" name="Freeform 447">
            <a:extLst>
              <a:ext uri="{FF2B5EF4-FFF2-40B4-BE49-F238E27FC236}">
                <a16:creationId xmlns:a16="http://schemas.microsoft.com/office/drawing/2014/main" id="{94FB6347-D91A-4B57-844E-08D6B12A5CFD}"/>
              </a:ext>
            </a:extLst>
          </p:cNvPr>
          <p:cNvSpPr>
            <a:spLocks/>
          </p:cNvSpPr>
          <p:nvPr/>
        </p:nvSpPr>
        <p:spPr bwMode="auto">
          <a:xfrm>
            <a:off x="10990359" y="2542939"/>
            <a:ext cx="3848375" cy="3280000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12" name="Freeform 478">
            <a:extLst>
              <a:ext uri="{FF2B5EF4-FFF2-40B4-BE49-F238E27FC236}">
                <a16:creationId xmlns:a16="http://schemas.microsoft.com/office/drawing/2014/main" id="{D937646B-3355-43A9-A54F-3145B3A1491B}"/>
              </a:ext>
            </a:extLst>
          </p:cNvPr>
          <p:cNvSpPr>
            <a:spLocks/>
          </p:cNvSpPr>
          <p:nvPr/>
        </p:nvSpPr>
        <p:spPr bwMode="auto">
          <a:xfrm>
            <a:off x="-1182414" y="397644"/>
            <a:ext cx="6725538" cy="1192009"/>
          </a:xfrm>
          <a:custGeom>
            <a:avLst/>
            <a:gdLst>
              <a:gd name="T0" fmla="*/ 2727 w 2727"/>
              <a:gd name="T1" fmla="*/ 676 h 762"/>
              <a:gd name="T2" fmla="*/ 2611 w 2727"/>
              <a:gd name="T3" fmla="*/ 429 h 762"/>
              <a:gd name="T4" fmla="*/ 2575 w 2727"/>
              <a:gd name="T5" fmla="*/ 460 h 762"/>
              <a:gd name="T6" fmla="*/ 1399 w 2727"/>
              <a:gd name="T7" fmla="*/ 0 h 762"/>
              <a:gd name="T8" fmla="*/ 0 w 2727"/>
              <a:gd name="T9" fmla="*/ 741 h 762"/>
              <a:gd name="T10" fmla="*/ 4 w 2727"/>
              <a:gd name="T11" fmla="*/ 740 h 762"/>
              <a:gd name="T12" fmla="*/ 44 w 2727"/>
              <a:gd name="T13" fmla="*/ 762 h 762"/>
              <a:gd name="T14" fmla="*/ 1399 w 2727"/>
              <a:gd name="T15" fmla="*/ 48 h 762"/>
              <a:gd name="T16" fmla="*/ 2537 w 2727"/>
              <a:gd name="T17" fmla="*/ 492 h 762"/>
              <a:gd name="T18" fmla="*/ 2503 w 2727"/>
              <a:gd name="T19" fmla="*/ 521 h 762"/>
              <a:gd name="T20" fmla="*/ 2727 w 2727"/>
              <a:gd name="T21" fmla="*/ 67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27" h="762">
                <a:moveTo>
                  <a:pt x="2727" y="676"/>
                </a:moveTo>
                <a:lnTo>
                  <a:pt x="2611" y="429"/>
                </a:lnTo>
                <a:lnTo>
                  <a:pt x="2575" y="460"/>
                </a:lnTo>
                <a:cubicBezTo>
                  <a:pt x="2273" y="167"/>
                  <a:pt x="1848" y="0"/>
                  <a:pt x="1399" y="0"/>
                </a:cubicBezTo>
                <a:cubicBezTo>
                  <a:pt x="811" y="0"/>
                  <a:pt x="278" y="283"/>
                  <a:pt x="0" y="741"/>
                </a:cubicBezTo>
                <a:cubicBezTo>
                  <a:pt x="1" y="741"/>
                  <a:pt x="2" y="740"/>
                  <a:pt x="4" y="740"/>
                </a:cubicBezTo>
                <a:cubicBezTo>
                  <a:pt x="20" y="740"/>
                  <a:pt x="35" y="749"/>
                  <a:pt x="44" y="762"/>
                </a:cubicBezTo>
                <a:cubicBezTo>
                  <a:pt x="314" y="321"/>
                  <a:pt x="829" y="48"/>
                  <a:pt x="1399" y="48"/>
                </a:cubicBezTo>
                <a:cubicBezTo>
                  <a:pt x="1834" y="48"/>
                  <a:pt x="2245" y="209"/>
                  <a:pt x="2537" y="492"/>
                </a:cubicBezTo>
                <a:lnTo>
                  <a:pt x="2503" y="521"/>
                </a:lnTo>
                <a:lnTo>
                  <a:pt x="2727" y="676"/>
                </a:ln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13" name="Freeform 447">
            <a:extLst>
              <a:ext uri="{FF2B5EF4-FFF2-40B4-BE49-F238E27FC236}">
                <a16:creationId xmlns:a16="http://schemas.microsoft.com/office/drawing/2014/main" id="{4C7A86CA-86A7-4426-AA70-89AC242C679D}"/>
              </a:ext>
            </a:extLst>
          </p:cNvPr>
          <p:cNvSpPr>
            <a:spLocks/>
          </p:cNvSpPr>
          <p:nvPr/>
        </p:nvSpPr>
        <p:spPr bwMode="auto">
          <a:xfrm>
            <a:off x="-2519372" y="2542939"/>
            <a:ext cx="3848375" cy="3280000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B180555-D841-44F5-8F28-8A31C27449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46575" y="3505548"/>
            <a:ext cx="914400" cy="914400"/>
          </a:xfrm>
          <a:prstGeom prst="rect">
            <a:avLst/>
          </a:prstGeom>
        </p:spPr>
      </p:pic>
      <p:sp>
        <p:nvSpPr>
          <p:cNvPr id="16" name="Lightning Bolt 15">
            <a:extLst>
              <a:ext uri="{FF2B5EF4-FFF2-40B4-BE49-F238E27FC236}">
                <a16:creationId xmlns:a16="http://schemas.microsoft.com/office/drawing/2014/main" id="{DBCFA84F-569B-4B29-A5A5-49B2FF58E704}"/>
              </a:ext>
            </a:extLst>
          </p:cNvPr>
          <p:cNvSpPr/>
          <p:nvPr/>
        </p:nvSpPr>
        <p:spPr>
          <a:xfrm rot="1121517">
            <a:off x="8833008" y="649619"/>
            <a:ext cx="1466193" cy="1757855"/>
          </a:xfrm>
          <a:prstGeom prst="lightningBolt">
            <a:avLst/>
          </a:prstGeom>
          <a:solidFill>
            <a:srgbClr val="DB6727"/>
          </a:solidFill>
          <a:ln w="28575">
            <a:solidFill>
              <a:srgbClr val="0E0F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3C1DBB-603E-41B2-BBAB-1805D6547655}"/>
              </a:ext>
            </a:extLst>
          </p:cNvPr>
          <p:cNvSpPr txBox="1"/>
          <p:nvPr/>
        </p:nvSpPr>
        <p:spPr>
          <a:xfrm>
            <a:off x="7898524" y="2688021"/>
            <a:ext cx="28929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26262"/>
                </a:solidFill>
              </a:rPr>
              <a:t>In Excel Save Worksheets as Workbooks.  (In the same Folder Path as the Active Workbook)</a:t>
            </a:r>
          </a:p>
          <a:p>
            <a:endParaRPr lang="en-US" dirty="0">
              <a:solidFill>
                <a:srgbClr val="626262"/>
              </a:solidFill>
            </a:endParaRPr>
          </a:p>
          <a:p>
            <a:r>
              <a:rPr lang="en-US" dirty="0">
                <a:solidFill>
                  <a:srgbClr val="626262"/>
                </a:solidFill>
              </a:rPr>
              <a:t>The Manual Route: Would require you to create new Workbooks, Paste in the information, and Save.</a:t>
            </a:r>
          </a:p>
        </p:txBody>
      </p:sp>
    </p:spTree>
    <p:extLst>
      <p:ext uri="{BB962C8B-B14F-4D97-AF65-F5344CB8AC3E}">
        <p14:creationId xmlns:p14="http://schemas.microsoft.com/office/powerpoint/2010/main" val="130015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C4127-F0F9-46B1-88FC-3CED4AB1BAA3}"/>
              </a:ext>
            </a:extLst>
          </p:cNvPr>
          <p:cNvSpPr/>
          <p:nvPr/>
        </p:nvSpPr>
        <p:spPr>
          <a:xfrm>
            <a:off x="0" y="5939692"/>
            <a:ext cx="12192000" cy="9183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8" name="Group 517"/>
          <p:cNvGrpSpPr>
            <a:grpSpLocks noChangeAspect="1"/>
          </p:cNvGrpSpPr>
          <p:nvPr/>
        </p:nvGrpSpPr>
        <p:grpSpPr>
          <a:xfrm>
            <a:off x="3771692" y="336539"/>
            <a:ext cx="9014143" cy="5486400"/>
            <a:chOff x="1862137" y="2620963"/>
            <a:chExt cx="3625480" cy="2206625"/>
          </a:xfrm>
          <a:solidFill>
            <a:srgbClr val="DB6727"/>
          </a:solidFill>
        </p:grpSpPr>
        <p:grpSp>
          <p:nvGrpSpPr>
            <p:cNvPr id="510" name="Group 509"/>
            <p:cNvGrpSpPr/>
            <p:nvPr/>
          </p:nvGrpSpPr>
          <p:grpSpPr>
            <a:xfrm>
              <a:off x="1862137" y="2620963"/>
              <a:ext cx="3625480" cy="2206625"/>
              <a:chOff x="1647825" y="2192338"/>
              <a:chExt cx="3625480" cy="2206625"/>
            </a:xfrm>
            <a:grpFill/>
          </p:grpSpPr>
          <p:sp>
            <p:nvSpPr>
              <p:cNvPr id="496" name="Freeform 447"/>
              <p:cNvSpPr>
                <a:spLocks/>
              </p:cNvSpPr>
              <p:nvPr/>
            </p:nvSpPr>
            <p:spPr bwMode="auto">
              <a:xfrm>
                <a:off x="1647825" y="3079750"/>
                <a:ext cx="1547813" cy="1319213"/>
              </a:xfrm>
              <a:custGeom>
                <a:avLst/>
                <a:gdLst>
                  <a:gd name="T0" fmla="*/ 2108 w 2466"/>
                  <a:gd name="T1" fmla="*/ 0 h 2102"/>
                  <a:gd name="T2" fmla="*/ 1761 w 2466"/>
                  <a:gd name="T3" fmla="*/ 349 h 2102"/>
                  <a:gd name="T4" fmla="*/ 1974 w 2466"/>
                  <a:gd name="T5" fmla="*/ 869 h 2102"/>
                  <a:gd name="T6" fmla="*/ 1233 w 2466"/>
                  <a:gd name="T7" fmla="*/ 1609 h 2102"/>
                  <a:gd name="T8" fmla="*/ 493 w 2466"/>
                  <a:gd name="T9" fmla="*/ 869 h 2102"/>
                  <a:gd name="T10" fmla="*/ 704 w 2466"/>
                  <a:gd name="T11" fmla="*/ 351 h 2102"/>
                  <a:gd name="T12" fmla="*/ 357 w 2466"/>
                  <a:gd name="T13" fmla="*/ 1 h 2102"/>
                  <a:gd name="T14" fmla="*/ 0 w 2466"/>
                  <a:gd name="T15" fmla="*/ 869 h 2102"/>
                  <a:gd name="T16" fmla="*/ 1233 w 2466"/>
                  <a:gd name="T17" fmla="*/ 2102 h 2102"/>
                  <a:gd name="T18" fmla="*/ 2466 w 2466"/>
                  <a:gd name="T19" fmla="*/ 869 h 2102"/>
                  <a:gd name="T20" fmla="*/ 2108 w 2466"/>
                  <a:gd name="T21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02">
                    <a:moveTo>
                      <a:pt x="2108" y="0"/>
                    </a:moveTo>
                    <a:lnTo>
                      <a:pt x="1761" y="349"/>
                    </a:lnTo>
                    <a:cubicBezTo>
                      <a:pt x="1892" y="483"/>
                      <a:pt x="1974" y="666"/>
                      <a:pt x="1974" y="869"/>
                    </a:cubicBezTo>
                    <a:cubicBezTo>
                      <a:pt x="1974" y="1278"/>
                      <a:pt x="1642" y="1609"/>
                      <a:pt x="1233" y="1609"/>
                    </a:cubicBezTo>
                    <a:cubicBezTo>
                      <a:pt x="824" y="1609"/>
                      <a:pt x="493" y="1278"/>
                      <a:pt x="493" y="869"/>
                    </a:cubicBezTo>
                    <a:cubicBezTo>
                      <a:pt x="493" y="667"/>
                      <a:pt x="573" y="485"/>
                      <a:pt x="704" y="351"/>
                    </a:cubicBezTo>
                    <a:lnTo>
                      <a:pt x="357" y="1"/>
                    </a:lnTo>
                    <a:cubicBezTo>
                      <a:pt x="137" y="224"/>
                      <a:pt x="0" y="530"/>
                      <a:pt x="0" y="869"/>
                    </a:cubicBezTo>
                    <a:cubicBezTo>
                      <a:pt x="0" y="1550"/>
                      <a:pt x="552" y="2102"/>
                      <a:pt x="1233" y="2102"/>
                    </a:cubicBezTo>
                    <a:cubicBezTo>
                      <a:pt x="1914" y="2102"/>
                      <a:pt x="2466" y="1550"/>
                      <a:pt x="2466" y="869"/>
                    </a:cubicBezTo>
                    <a:cubicBezTo>
                      <a:pt x="2466" y="530"/>
                      <a:pt x="2329" y="223"/>
                      <a:pt x="2108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9" name="Freeform 478"/>
              <p:cNvSpPr>
                <a:spLocks/>
              </p:cNvSpPr>
              <p:nvPr/>
            </p:nvSpPr>
            <p:spPr bwMode="auto">
              <a:xfrm>
                <a:off x="2424113" y="2192338"/>
                <a:ext cx="2849192" cy="479425"/>
              </a:xfrm>
              <a:custGeom>
                <a:avLst/>
                <a:gdLst>
                  <a:gd name="T0" fmla="*/ 2727 w 2727"/>
                  <a:gd name="T1" fmla="*/ 676 h 762"/>
                  <a:gd name="T2" fmla="*/ 2611 w 2727"/>
                  <a:gd name="T3" fmla="*/ 429 h 762"/>
                  <a:gd name="T4" fmla="*/ 2575 w 2727"/>
                  <a:gd name="T5" fmla="*/ 460 h 762"/>
                  <a:gd name="T6" fmla="*/ 1399 w 2727"/>
                  <a:gd name="T7" fmla="*/ 0 h 762"/>
                  <a:gd name="T8" fmla="*/ 0 w 2727"/>
                  <a:gd name="T9" fmla="*/ 741 h 762"/>
                  <a:gd name="T10" fmla="*/ 4 w 2727"/>
                  <a:gd name="T11" fmla="*/ 740 h 762"/>
                  <a:gd name="T12" fmla="*/ 44 w 2727"/>
                  <a:gd name="T13" fmla="*/ 762 h 762"/>
                  <a:gd name="T14" fmla="*/ 1399 w 2727"/>
                  <a:gd name="T15" fmla="*/ 48 h 762"/>
                  <a:gd name="T16" fmla="*/ 2537 w 2727"/>
                  <a:gd name="T17" fmla="*/ 492 h 762"/>
                  <a:gd name="T18" fmla="*/ 2503 w 2727"/>
                  <a:gd name="T19" fmla="*/ 521 h 762"/>
                  <a:gd name="T20" fmla="*/ 2727 w 2727"/>
                  <a:gd name="T21" fmla="*/ 676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7" h="762">
                    <a:moveTo>
                      <a:pt x="2727" y="676"/>
                    </a:moveTo>
                    <a:lnTo>
                      <a:pt x="2611" y="429"/>
                    </a:lnTo>
                    <a:lnTo>
                      <a:pt x="2575" y="460"/>
                    </a:lnTo>
                    <a:cubicBezTo>
                      <a:pt x="2273" y="167"/>
                      <a:pt x="1848" y="0"/>
                      <a:pt x="1399" y="0"/>
                    </a:cubicBezTo>
                    <a:cubicBezTo>
                      <a:pt x="811" y="0"/>
                      <a:pt x="278" y="283"/>
                      <a:pt x="0" y="741"/>
                    </a:cubicBezTo>
                    <a:cubicBezTo>
                      <a:pt x="1" y="741"/>
                      <a:pt x="2" y="740"/>
                      <a:pt x="4" y="740"/>
                    </a:cubicBezTo>
                    <a:cubicBezTo>
                      <a:pt x="20" y="740"/>
                      <a:pt x="35" y="749"/>
                      <a:pt x="44" y="762"/>
                    </a:cubicBezTo>
                    <a:cubicBezTo>
                      <a:pt x="314" y="321"/>
                      <a:pt x="829" y="48"/>
                      <a:pt x="1399" y="48"/>
                    </a:cubicBezTo>
                    <a:cubicBezTo>
                      <a:pt x="1834" y="48"/>
                      <a:pt x="2245" y="209"/>
                      <a:pt x="2537" y="492"/>
                    </a:cubicBezTo>
                    <a:lnTo>
                      <a:pt x="2503" y="521"/>
                    </a:lnTo>
                    <a:lnTo>
                      <a:pt x="2727" y="67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3" name="Freeform 484"/>
              <p:cNvSpPr>
                <a:spLocks noEditPoints="1"/>
              </p:cNvSpPr>
              <p:nvPr/>
            </p:nvSpPr>
            <p:spPr bwMode="auto">
              <a:xfrm>
                <a:off x="1781175" y="2632075"/>
                <a:ext cx="1273175" cy="328613"/>
              </a:xfrm>
              <a:custGeom>
                <a:avLst/>
                <a:gdLst>
                  <a:gd name="T0" fmla="*/ 1028 w 2027"/>
                  <a:gd name="T1" fmla="*/ 137 h 522"/>
                  <a:gd name="T2" fmla="*/ 980 w 2027"/>
                  <a:gd name="T3" fmla="*/ 88 h 522"/>
                  <a:gd name="T4" fmla="*/ 1028 w 2027"/>
                  <a:gd name="T5" fmla="*/ 40 h 522"/>
                  <a:gd name="T6" fmla="*/ 1076 w 2027"/>
                  <a:gd name="T7" fmla="*/ 88 h 522"/>
                  <a:gd name="T8" fmla="*/ 1028 w 2027"/>
                  <a:gd name="T9" fmla="*/ 137 h 522"/>
                  <a:gd name="T10" fmla="*/ 2018 w 2027"/>
                  <a:gd name="T11" fmla="*/ 478 h 522"/>
                  <a:gd name="T12" fmla="*/ 1114 w 2027"/>
                  <a:gd name="T13" fmla="*/ 68 h 522"/>
                  <a:gd name="T14" fmla="*/ 1028 w 2027"/>
                  <a:gd name="T15" fmla="*/ 0 h 522"/>
                  <a:gd name="T16" fmla="*/ 942 w 2027"/>
                  <a:gd name="T17" fmla="*/ 66 h 522"/>
                  <a:gd name="T18" fmla="*/ 9 w 2027"/>
                  <a:gd name="T19" fmla="*/ 481 h 522"/>
                  <a:gd name="T20" fmla="*/ 9 w 2027"/>
                  <a:gd name="T21" fmla="*/ 515 h 522"/>
                  <a:gd name="T22" fmla="*/ 26 w 2027"/>
                  <a:gd name="T23" fmla="*/ 522 h 522"/>
                  <a:gd name="T24" fmla="*/ 43 w 2027"/>
                  <a:gd name="T25" fmla="*/ 515 h 522"/>
                  <a:gd name="T26" fmla="*/ 943 w 2027"/>
                  <a:gd name="T27" fmla="*/ 115 h 522"/>
                  <a:gd name="T28" fmla="*/ 1028 w 2027"/>
                  <a:gd name="T29" fmla="*/ 177 h 522"/>
                  <a:gd name="T30" fmla="*/ 1112 w 2027"/>
                  <a:gd name="T31" fmla="*/ 116 h 522"/>
                  <a:gd name="T32" fmla="*/ 1984 w 2027"/>
                  <a:gd name="T33" fmla="*/ 513 h 522"/>
                  <a:gd name="T34" fmla="*/ 2018 w 2027"/>
                  <a:gd name="T35" fmla="*/ 513 h 522"/>
                  <a:gd name="T36" fmla="*/ 2018 w 2027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7" h="522">
                    <a:moveTo>
                      <a:pt x="1028" y="137"/>
                    </a:moveTo>
                    <a:cubicBezTo>
                      <a:pt x="1001" y="137"/>
                      <a:pt x="980" y="115"/>
                      <a:pt x="980" y="88"/>
                    </a:cubicBezTo>
                    <a:cubicBezTo>
                      <a:pt x="980" y="62"/>
                      <a:pt x="1001" y="40"/>
                      <a:pt x="1028" y="40"/>
                    </a:cubicBezTo>
                    <a:cubicBezTo>
                      <a:pt x="1054" y="40"/>
                      <a:pt x="1076" y="62"/>
                      <a:pt x="1076" y="88"/>
                    </a:cubicBezTo>
                    <a:cubicBezTo>
                      <a:pt x="1076" y="115"/>
                      <a:pt x="1054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3" y="235"/>
                      <a:pt x="1455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2" y="28"/>
                      <a:pt x="942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6" y="522"/>
                    </a:cubicBezTo>
                    <a:cubicBezTo>
                      <a:pt x="32" y="522"/>
                      <a:pt x="39" y="520"/>
                      <a:pt x="43" y="515"/>
                    </a:cubicBezTo>
                    <a:cubicBezTo>
                      <a:pt x="286" y="272"/>
                      <a:pt x="603" y="132"/>
                      <a:pt x="943" y="115"/>
                    </a:cubicBezTo>
                    <a:cubicBezTo>
                      <a:pt x="954" y="151"/>
                      <a:pt x="988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8" y="522"/>
                      <a:pt x="2018" y="513"/>
                    </a:cubicBezTo>
                    <a:cubicBezTo>
                      <a:pt x="2027" y="503"/>
                      <a:pt x="2027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511" name="Oval 510"/>
            <p:cNvSpPr/>
            <p:nvPr/>
          </p:nvSpPr>
          <p:spPr>
            <a:xfrm>
              <a:off x="2279219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16" name="テキスト プレースホルダー 12"/>
          <p:cNvSpPr txBox="1">
            <a:spLocks/>
          </p:cNvSpPr>
          <p:nvPr/>
        </p:nvSpPr>
        <p:spPr>
          <a:xfrm>
            <a:off x="2817554" y="5896370"/>
            <a:ext cx="5772442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dirty="0">
                <a:solidFill>
                  <a:srgbClr val="626262"/>
                </a:solidFill>
                <a:latin typeface="Lato" panose="020F0502020204030203" pitchFamily="34" charset="0"/>
              </a:rPr>
              <a:t>Macro #23</a:t>
            </a:r>
            <a:endParaRPr kumimoji="1" lang="ja-JP" altLang="en-US" sz="36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40" name="Freeform 447">
            <a:extLst>
              <a:ext uri="{FF2B5EF4-FFF2-40B4-BE49-F238E27FC236}">
                <a16:creationId xmlns:a16="http://schemas.microsoft.com/office/drawing/2014/main" id="{94FB6347-D91A-4B57-844E-08D6B12A5CFD}"/>
              </a:ext>
            </a:extLst>
          </p:cNvPr>
          <p:cNvSpPr>
            <a:spLocks/>
          </p:cNvSpPr>
          <p:nvPr/>
        </p:nvSpPr>
        <p:spPr bwMode="auto">
          <a:xfrm>
            <a:off x="10990359" y="2542939"/>
            <a:ext cx="3848375" cy="3280000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12" name="Freeform 478">
            <a:extLst>
              <a:ext uri="{FF2B5EF4-FFF2-40B4-BE49-F238E27FC236}">
                <a16:creationId xmlns:a16="http://schemas.microsoft.com/office/drawing/2014/main" id="{D937646B-3355-43A9-A54F-3145B3A1491B}"/>
              </a:ext>
            </a:extLst>
          </p:cNvPr>
          <p:cNvSpPr>
            <a:spLocks/>
          </p:cNvSpPr>
          <p:nvPr/>
        </p:nvSpPr>
        <p:spPr bwMode="auto">
          <a:xfrm>
            <a:off x="-1182414" y="397644"/>
            <a:ext cx="6725538" cy="1192009"/>
          </a:xfrm>
          <a:custGeom>
            <a:avLst/>
            <a:gdLst>
              <a:gd name="T0" fmla="*/ 2727 w 2727"/>
              <a:gd name="T1" fmla="*/ 676 h 762"/>
              <a:gd name="T2" fmla="*/ 2611 w 2727"/>
              <a:gd name="T3" fmla="*/ 429 h 762"/>
              <a:gd name="T4" fmla="*/ 2575 w 2727"/>
              <a:gd name="T5" fmla="*/ 460 h 762"/>
              <a:gd name="T6" fmla="*/ 1399 w 2727"/>
              <a:gd name="T7" fmla="*/ 0 h 762"/>
              <a:gd name="T8" fmla="*/ 0 w 2727"/>
              <a:gd name="T9" fmla="*/ 741 h 762"/>
              <a:gd name="T10" fmla="*/ 4 w 2727"/>
              <a:gd name="T11" fmla="*/ 740 h 762"/>
              <a:gd name="T12" fmla="*/ 44 w 2727"/>
              <a:gd name="T13" fmla="*/ 762 h 762"/>
              <a:gd name="T14" fmla="*/ 1399 w 2727"/>
              <a:gd name="T15" fmla="*/ 48 h 762"/>
              <a:gd name="T16" fmla="*/ 2537 w 2727"/>
              <a:gd name="T17" fmla="*/ 492 h 762"/>
              <a:gd name="T18" fmla="*/ 2503 w 2727"/>
              <a:gd name="T19" fmla="*/ 521 h 762"/>
              <a:gd name="T20" fmla="*/ 2727 w 2727"/>
              <a:gd name="T21" fmla="*/ 67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27" h="762">
                <a:moveTo>
                  <a:pt x="2727" y="676"/>
                </a:moveTo>
                <a:lnTo>
                  <a:pt x="2611" y="429"/>
                </a:lnTo>
                <a:lnTo>
                  <a:pt x="2575" y="460"/>
                </a:lnTo>
                <a:cubicBezTo>
                  <a:pt x="2273" y="167"/>
                  <a:pt x="1848" y="0"/>
                  <a:pt x="1399" y="0"/>
                </a:cubicBezTo>
                <a:cubicBezTo>
                  <a:pt x="811" y="0"/>
                  <a:pt x="278" y="283"/>
                  <a:pt x="0" y="741"/>
                </a:cubicBezTo>
                <a:cubicBezTo>
                  <a:pt x="1" y="741"/>
                  <a:pt x="2" y="740"/>
                  <a:pt x="4" y="740"/>
                </a:cubicBezTo>
                <a:cubicBezTo>
                  <a:pt x="20" y="740"/>
                  <a:pt x="35" y="749"/>
                  <a:pt x="44" y="762"/>
                </a:cubicBezTo>
                <a:cubicBezTo>
                  <a:pt x="314" y="321"/>
                  <a:pt x="829" y="48"/>
                  <a:pt x="1399" y="48"/>
                </a:cubicBezTo>
                <a:cubicBezTo>
                  <a:pt x="1834" y="48"/>
                  <a:pt x="2245" y="209"/>
                  <a:pt x="2537" y="492"/>
                </a:cubicBezTo>
                <a:lnTo>
                  <a:pt x="2503" y="521"/>
                </a:lnTo>
                <a:lnTo>
                  <a:pt x="2727" y="676"/>
                </a:ln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13" name="Freeform 447">
            <a:extLst>
              <a:ext uri="{FF2B5EF4-FFF2-40B4-BE49-F238E27FC236}">
                <a16:creationId xmlns:a16="http://schemas.microsoft.com/office/drawing/2014/main" id="{4C7A86CA-86A7-4426-AA70-89AC242C679D}"/>
              </a:ext>
            </a:extLst>
          </p:cNvPr>
          <p:cNvSpPr>
            <a:spLocks/>
          </p:cNvSpPr>
          <p:nvPr/>
        </p:nvSpPr>
        <p:spPr bwMode="auto">
          <a:xfrm>
            <a:off x="-2519372" y="2542939"/>
            <a:ext cx="3848375" cy="3280000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CC6A606-72D6-4AD6-A96D-AC51D5031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575" y="3505548"/>
            <a:ext cx="914400" cy="914400"/>
          </a:xfrm>
          <a:prstGeom prst="rect">
            <a:avLst/>
          </a:prstGeom>
        </p:spPr>
      </p:pic>
      <p:sp>
        <p:nvSpPr>
          <p:cNvPr id="16" name="Lightning Bolt 15">
            <a:extLst>
              <a:ext uri="{FF2B5EF4-FFF2-40B4-BE49-F238E27FC236}">
                <a16:creationId xmlns:a16="http://schemas.microsoft.com/office/drawing/2014/main" id="{C4BF63C6-A19F-45FA-942B-BF5A628FAA98}"/>
              </a:ext>
            </a:extLst>
          </p:cNvPr>
          <p:cNvSpPr/>
          <p:nvPr/>
        </p:nvSpPr>
        <p:spPr>
          <a:xfrm rot="1121517">
            <a:off x="8833008" y="649619"/>
            <a:ext cx="1466193" cy="1757855"/>
          </a:xfrm>
          <a:prstGeom prst="lightningBolt">
            <a:avLst/>
          </a:prstGeom>
          <a:solidFill>
            <a:srgbClr val="DB6727"/>
          </a:solidFill>
          <a:ln w="28575">
            <a:solidFill>
              <a:srgbClr val="0E0F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8D5199-749C-47A0-951E-16F6A7E3FD6D}"/>
              </a:ext>
            </a:extLst>
          </p:cNvPr>
          <p:cNvSpPr txBox="1"/>
          <p:nvPr/>
        </p:nvSpPr>
        <p:spPr>
          <a:xfrm>
            <a:off x="7898524" y="2688021"/>
            <a:ext cx="28929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26262"/>
                </a:solidFill>
              </a:rPr>
              <a:t>Create Emails with Workbooks Attached.  (Email Recipient(s) pulled in by Worksheet Name)</a:t>
            </a:r>
          </a:p>
          <a:p>
            <a:endParaRPr lang="en-US" dirty="0">
              <a:solidFill>
                <a:srgbClr val="626262"/>
              </a:solidFill>
            </a:endParaRPr>
          </a:p>
          <a:p>
            <a:r>
              <a:rPr lang="en-US" dirty="0">
                <a:solidFill>
                  <a:srgbClr val="626262"/>
                </a:solidFill>
              </a:rPr>
              <a:t>The Manual Route: Requires you to create new emails and attach each Workbook to the correct email.</a:t>
            </a:r>
          </a:p>
        </p:txBody>
      </p:sp>
    </p:spTree>
    <p:extLst>
      <p:ext uri="{BB962C8B-B14F-4D97-AF65-F5344CB8AC3E}">
        <p14:creationId xmlns:p14="http://schemas.microsoft.com/office/powerpoint/2010/main" val="36597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0C4127-F0F9-46B1-88FC-3CED4AB1BAA3}"/>
              </a:ext>
            </a:extLst>
          </p:cNvPr>
          <p:cNvSpPr/>
          <p:nvPr/>
        </p:nvSpPr>
        <p:spPr>
          <a:xfrm>
            <a:off x="0" y="5939692"/>
            <a:ext cx="12192000" cy="9183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8" name="Group 517"/>
          <p:cNvGrpSpPr>
            <a:grpSpLocks noChangeAspect="1"/>
          </p:cNvGrpSpPr>
          <p:nvPr/>
        </p:nvGrpSpPr>
        <p:grpSpPr>
          <a:xfrm>
            <a:off x="3771692" y="1429870"/>
            <a:ext cx="3848375" cy="4393068"/>
            <a:chOff x="1862137" y="3060700"/>
            <a:chExt cx="1547813" cy="1766888"/>
          </a:xfrm>
          <a:solidFill>
            <a:srgbClr val="DB6727"/>
          </a:solidFill>
        </p:grpSpPr>
        <p:grpSp>
          <p:nvGrpSpPr>
            <p:cNvPr id="510" name="Group 509"/>
            <p:cNvGrpSpPr/>
            <p:nvPr/>
          </p:nvGrpSpPr>
          <p:grpSpPr>
            <a:xfrm>
              <a:off x="1862137" y="3060700"/>
              <a:ext cx="1547813" cy="1766888"/>
              <a:chOff x="1647825" y="2632075"/>
              <a:chExt cx="1547813" cy="1766888"/>
            </a:xfrm>
            <a:grpFill/>
          </p:grpSpPr>
          <p:sp>
            <p:nvSpPr>
              <p:cNvPr id="496" name="Freeform 447"/>
              <p:cNvSpPr>
                <a:spLocks/>
              </p:cNvSpPr>
              <p:nvPr/>
            </p:nvSpPr>
            <p:spPr bwMode="auto">
              <a:xfrm>
                <a:off x="1647825" y="3079750"/>
                <a:ext cx="1547813" cy="1319213"/>
              </a:xfrm>
              <a:custGeom>
                <a:avLst/>
                <a:gdLst>
                  <a:gd name="T0" fmla="*/ 2108 w 2466"/>
                  <a:gd name="T1" fmla="*/ 0 h 2102"/>
                  <a:gd name="T2" fmla="*/ 1761 w 2466"/>
                  <a:gd name="T3" fmla="*/ 349 h 2102"/>
                  <a:gd name="T4" fmla="*/ 1974 w 2466"/>
                  <a:gd name="T5" fmla="*/ 869 h 2102"/>
                  <a:gd name="T6" fmla="*/ 1233 w 2466"/>
                  <a:gd name="T7" fmla="*/ 1609 h 2102"/>
                  <a:gd name="T8" fmla="*/ 493 w 2466"/>
                  <a:gd name="T9" fmla="*/ 869 h 2102"/>
                  <a:gd name="T10" fmla="*/ 704 w 2466"/>
                  <a:gd name="T11" fmla="*/ 351 h 2102"/>
                  <a:gd name="T12" fmla="*/ 357 w 2466"/>
                  <a:gd name="T13" fmla="*/ 1 h 2102"/>
                  <a:gd name="T14" fmla="*/ 0 w 2466"/>
                  <a:gd name="T15" fmla="*/ 869 h 2102"/>
                  <a:gd name="T16" fmla="*/ 1233 w 2466"/>
                  <a:gd name="T17" fmla="*/ 2102 h 2102"/>
                  <a:gd name="T18" fmla="*/ 2466 w 2466"/>
                  <a:gd name="T19" fmla="*/ 869 h 2102"/>
                  <a:gd name="T20" fmla="*/ 2108 w 2466"/>
                  <a:gd name="T21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02">
                    <a:moveTo>
                      <a:pt x="2108" y="0"/>
                    </a:moveTo>
                    <a:lnTo>
                      <a:pt x="1761" y="349"/>
                    </a:lnTo>
                    <a:cubicBezTo>
                      <a:pt x="1892" y="483"/>
                      <a:pt x="1974" y="666"/>
                      <a:pt x="1974" y="869"/>
                    </a:cubicBezTo>
                    <a:cubicBezTo>
                      <a:pt x="1974" y="1278"/>
                      <a:pt x="1642" y="1609"/>
                      <a:pt x="1233" y="1609"/>
                    </a:cubicBezTo>
                    <a:cubicBezTo>
                      <a:pt x="824" y="1609"/>
                      <a:pt x="493" y="1278"/>
                      <a:pt x="493" y="869"/>
                    </a:cubicBezTo>
                    <a:cubicBezTo>
                      <a:pt x="493" y="667"/>
                      <a:pt x="573" y="485"/>
                      <a:pt x="704" y="351"/>
                    </a:cubicBezTo>
                    <a:lnTo>
                      <a:pt x="357" y="1"/>
                    </a:lnTo>
                    <a:cubicBezTo>
                      <a:pt x="137" y="224"/>
                      <a:pt x="0" y="530"/>
                      <a:pt x="0" y="869"/>
                    </a:cubicBezTo>
                    <a:cubicBezTo>
                      <a:pt x="0" y="1550"/>
                      <a:pt x="552" y="2102"/>
                      <a:pt x="1233" y="2102"/>
                    </a:cubicBezTo>
                    <a:cubicBezTo>
                      <a:pt x="1914" y="2102"/>
                      <a:pt x="2466" y="1550"/>
                      <a:pt x="2466" y="869"/>
                    </a:cubicBezTo>
                    <a:cubicBezTo>
                      <a:pt x="2466" y="530"/>
                      <a:pt x="2329" y="223"/>
                      <a:pt x="2108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3" name="Freeform 484"/>
              <p:cNvSpPr>
                <a:spLocks noEditPoints="1"/>
              </p:cNvSpPr>
              <p:nvPr/>
            </p:nvSpPr>
            <p:spPr bwMode="auto">
              <a:xfrm>
                <a:off x="1781175" y="2632075"/>
                <a:ext cx="1273175" cy="328613"/>
              </a:xfrm>
              <a:custGeom>
                <a:avLst/>
                <a:gdLst>
                  <a:gd name="T0" fmla="*/ 1028 w 2027"/>
                  <a:gd name="T1" fmla="*/ 137 h 522"/>
                  <a:gd name="T2" fmla="*/ 980 w 2027"/>
                  <a:gd name="T3" fmla="*/ 88 h 522"/>
                  <a:gd name="T4" fmla="*/ 1028 w 2027"/>
                  <a:gd name="T5" fmla="*/ 40 h 522"/>
                  <a:gd name="T6" fmla="*/ 1076 w 2027"/>
                  <a:gd name="T7" fmla="*/ 88 h 522"/>
                  <a:gd name="T8" fmla="*/ 1028 w 2027"/>
                  <a:gd name="T9" fmla="*/ 137 h 522"/>
                  <a:gd name="T10" fmla="*/ 2018 w 2027"/>
                  <a:gd name="T11" fmla="*/ 478 h 522"/>
                  <a:gd name="T12" fmla="*/ 1114 w 2027"/>
                  <a:gd name="T13" fmla="*/ 68 h 522"/>
                  <a:gd name="T14" fmla="*/ 1028 w 2027"/>
                  <a:gd name="T15" fmla="*/ 0 h 522"/>
                  <a:gd name="T16" fmla="*/ 942 w 2027"/>
                  <a:gd name="T17" fmla="*/ 66 h 522"/>
                  <a:gd name="T18" fmla="*/ 9 w 2027"/>
                  <a:gd name="T19" fmla="*/ 481 h 522"/>
                  <a:gd name="T20" fmla="*/ 9 w 2027"/>
                  <a:gd name="T21" fmla="*/ 515 h 522"/>
                  <a:gd name="T22" fmla="*/ 26 w 2027"/>
                  <a:gd name="T23" fmla="*/ 522 h 522"/>
                  <a:gd name="T24" fmla="*/ 43 w 2027"/>
                  <a:gd name="T25" fmla="*/ 515 h 522"/>
                  <a:gd name="T26" fmla="*/ 943 w 2027"/>
                  <a:gd name="T27" fmla="*/ 115 h 522"/>
                  <a:gd name="T28" fmla="*/ 1028 w 2027"/>
                  <a:gd name="T29" fmla="*/ 177 h 522"/>
                  <a:gd name="T30" fmla="*/ 1112 w 2027"/>
                  <a:gd name="T31" fmla="*/ 116 h 522"/>
                  <a:gd name="T32" fmla="*/ 1984 w 2027"/>
                  <a:gd name="T33" fmla="*/ 513 h 522"/>
                  <a:gd name="T34" fmla="*/ 2018 w 2027"/>
                  <a:gd name="T35" fmla="*/ 513 h 522"/>
                  <a:gd name="T36" fmla="*/ 2018 w 2027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7" h="522">
                    <a:moveTo>
                      <a:pt x="1028" y="137"/>
                    </a:moveTo>
                    <a:cubicBezTo>
                      <a:pt x="1001" y="137"/>
                      <a:pt x="980" y="115"/>
                      <a:pt x="980" y="88"/>
                    </a:cubicBezTo>
                    <a:cubicBezTo>
                      <a:pt x="980" y="62"/>
                      <a:pt x="1001" y="40"/>
                      <a:pt x="1028" y="40"/>
                    </a:cubicBezTo>
                    <a:cubicBezTo>
                      <a:pt x="1054" y="40"/>
                      <a:pt x="1076" y="62"/>
                      <a:pt x="1076" y="88"/>
                    </a:cubicBezTo>
                    <a:cubicBezTo>
                      <a:pt x="1076" y="115"/>
                      <a:pt x="1054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3" y="235"/>
                      <a:pt x="1455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2" y="28"/>
                      <a:pt x="942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6" y="522"/>
                    </a:cubicBezTo>
                    <a:cubicBezTo>
                      <a:pt x="32" y="522"/>
                      <a:pt x="39" y="520"/>
                      <a:pt x="43" y="515"/>
                    </a:cubicBezTo>
                    <a:cubicBezTo>
                      <a:pt x="286" y="272"/>
                      <a:pt x="603" y="132"/>
                      <a:pt x="943" y="115"/>
                    </a:cubicBezTo>
                    <a:cubicBezTo>
                      <a:pt x="954" y="151"/>
                      <a:pt x="988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8" y="522"/>
                      <a:pt x="2018" y="513"/>
                    </a:cubicBezTo>
                    <a:cubicBezTo>
                      <a:pt x="2027" y="503"/>
                      <a:pt x="2027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511" name="Oval 510"/>
            <p:cNvSpPr/>
            <p:nvPr/>
          </p:nvSpPr>
          <p:spPr>
            <a:xfrm>
              <a:off x="2279219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16" name="テキスト プレースホルダー 12"/>
          <p:cNvSpPr txBox="1">
            <a:spLocks/>
          </p:cNvSpPr>
          <p:nvPr/>
        </p:nvSpPr>
        <p:spPr>
          <a:xfrm>
            <a:off x="2817554" y="5896370"/>
            <a:ext cx="5772442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600" dirty="0">
                <a:solidFill>
                  <a:srgbClr val="626262"/>
                </a:solidFill>
                <a:latin typeface="Lato" panose="020F0502020204030203" pitchFamily="34" charset="0"/>
              </a:rPr>
              <a:t>Final Review</a:t>
            </a:r>
            <a:endParaRPr kumimoji="1" lang="ja-JP" altLang="en-US" sz="36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478">
            <a:extLst>
              <a:ext uri="{FF2B5EF4-FFF2-40B4-BE49-F238E27FC236}">
                <a16:creationId xmlns:a16="http://schemas.microsoft.com/office/drawing/2014/main" id="{D937646B-3355-43A9-A54F-3145B3A1491B}"/>
              </a:ext>
            </a:extLst>
          </p:cNvPr>
          <p:cNvSpPr>
            <a:spLocks/>
          </p:cNvSpPr>
          <p:nvPr/>
        </p:nvSpPr>
        <p:spPr bwMode="auto">
          <a:xfrm>
            <a:off x="-1182414" y="397644"/>
            <a:ext cx="6725538" cy="1192009"/>
          </a:xfrm>
          <a:custGeom>
            <a:avLst/>
            <a:gdLst>
              <a:gd name="T0" fmla="*/ 2727 w 2727"/>
              <a:gd name="T1" fmla="*/ 676 h 762"/>
              <a:gd name="T2" fmla="*/ 2611 w 2727"/>
              <a:gd name="T3" fmla="*/ 429 h 762"/>
              <a:gd name="T4" fmla="*/ 2575 w 2727"/>
              <a:gd name="T5" fmla="*/ 460 h 762"/>
              <a:gd name="T6" fmla="*/ 1399 w 2727"/>
              <a:gd name="T7" fmla="*/ 0 h 762"/>
              <a:gd name="T8" fmla="*/ 0 w 2727"/>
              <a:gd name="T9" fmla="*/ 741 h 762"/>
              <a:gd name="T10" fmla="*/ 4 w 2727"/>
              <a:gd name="T11" fmla="*/ 740 h 762"/>
              <a:gd name="T12" fmla="*/ 44 w 2727"/>
              <a:gd name="T13" fmla="*/ 762 h 762"/>
              <a:gd name="T14" fmla="*/ 1399 w 2727"/>
              <a:gd name="T15" fmla="*/ 48 h 762"/>
              <a:gd name="T16" fmla="*/ 2537 w 2727"/>
              <a:gd name="T17" fmla="*/ 492 h 762"/>
              <a:gd name="T18" fmla="*/ 2503 w 2727"/>
              <a:gd name="T19" fmla="*/ 521 h 762"/>
              <a:gd name="T20" fmla="*/ 2727 w 2727"/>
              <a:gd name="T21" fmla="*/ 676 h 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27" h="762">
                <a:moveTo>
                  <a:pt x="2727" y="676"/>
                </a:moveTo>
                <a:lnTo>
                  <a:pt x="2611" y="429"/>
                </a:lnTo>
                <a:lnTo>
                  <a:pt x="2575" y="460"/>
                </a:lnTo>
                <a:cubicBezTo>
                  <a:pt x="2273" y="167"/>
                  <a:pt x="1848" y="0"/>
                  <a:pt x="1399" y="0"/>
                </a:cubicBezTo>
                <a:cubicBezTo>
                  <a:pt x="811" y="0"/>
                  <a:pt x="278" y="283"/>
                  <a:pt x="0" y="741"/>
                </a:cubicBezTo>
                <a:cubicBezTo>
                  <a:pt x="1" y="741"/>
                  <a:pt x="2" y="740"/>
                  <a:pt x="4" y="740"/>
                </a:cubicBezTo>
                <a:cubicBezTo>
                  <a:pt x="20" y="740"/>
                  <a:pt x="35" y="749"/>
                  <a:pt x="44" y="762"/>
                </a:cubicBezTo>
                <a:cubicBezTo>
                  <a:pt x="314" y="321"/>
                  <a:pt x="829" y="48"/>
                  <a:pt x="1399" y="48"/>
                </a:cubicBezTo>
                <a:cubicBezTo>
                  <a:pt x="1834" y="48"/>
                  <a:pt x="2245" y="209"/>
                  <a:pt x="2537" y="492"/>
                </a:cubicBezTo>
                <a:lnTo>
                  <a:pt x="2503" y="521"/>
                </a:lnTo>
                <a:lnTo>
                  <a:pt x="2727" y="676"/>
                </a:ln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13" name="Freeform 447">
            <a:extLst>
              <a:ext uri="{FF2B5EF4-FFF2-40B4-BE49-F238E27FC236}">
                <a16:creationId xmlns:a16="http://schemas.microsoft.com/office/drawing/2014/main" id="{4C7A86CA-86A7-4426-AA70-89AC242C679D}"/>
              </a:ext>
            </a:extLst>
          </p:cNvPr>
          <p:cNvSpPr>
            <a:spLocks/>
          </p:cNvSpPr>
          <p:nvPr/>
        </p:nvSpPr>
        <p:spPr bwMode="auto">
          <a:xfrm>
            <a:off x="-2519372" y="2542939"/>
            <a:ext cx="3848375" cy="3280000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A3AE823-AC7B-43B2-B55F-02E9FB42C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575" y="3505547"/>
            <a:ext cx="914400" cy="914400"/>
          </a:xfrm>
          <a:prstGeom prst="rect">
            <a:avLst/>
          </a:prstGeom>
        </p:spPr>
      </p:pic>
      <p:sp>
        <p:nvSpPr>
          <p:cNvPr id="3" name="Explosion: 14 Points 2">
            <a:extLst>
              <a:ext uri="{FF2B5EF4-FFF2-40B4-BE49-F238E27FC236}">
                <a16:creationId xmlns:a16="http://schemas.microsoft.com/office/drawing/2014/main" id="{9B6B125F-DDEC-4142-8726-168AF6DE3011}"/>
              </a:ext>
            </a:extLst>
          </p:cNvPr>
          <p:cNvSpPr>
            <a:spLocks noChangeAspect="1"/>
          </p:cNvSpPr>
          <p:nvPr/>
        </p:nvSpPr>
        <p:spPr>
          <a:xfrm>
            <a:off x="7817443" y="209594"/>
            <a:ext cx="4185111" cy="2743200"/>
          </a:xfrm>
          <a:prstGeom prst="irregularSeal2">
            <a:avLst/>
          </a:prstGeom>
          <a:solidFill>
            <a:srgbClr val="0E0F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Value Provided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</a:rPr>
              <a:t>Quality Critical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BC3BA4-03A6-4CF3-9165-C88C8B15FF9A}"/>
              </a:ext>
            </a:extLst>
          </p:cNvPr>
          <p:cNvSpPr txBox="1"/>
          <p:nvPr/>
        </p:nvSpPr>
        <p:spPr>
          <a:xfrm>
            <a:off x="8224660" y="3067668"/>
            <a:ext cx="33706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26262"/>
                </a:solidFill>
              </a:rPr>
              <a:t>Make sure that the…</a:t>
            </a:r>
          </a:p>
          <a:p>
            <a:endParaRPr lang="en-US" dirty="0">
              <a:solidFill>
                <a:srgbClr val="626262"/>
              </a:solidFill>
            </a:endParaRPr>
          </a:p>
          <a:p>
            <a:r>
              <a:rPr lang="en-US" dirty="0">
                <a:solidFill>
                  <a:srgbClr val="626262"/>
                </a:solidFill>
              </a:rPr>
              <a:t>Email Recipients are </a:t>
            </a:r>
            <a:r>
              <a:rPr lang="en-US" b="1" dirty="0">
                <a:solidFill>
                  <a:srgbClr val="00B050"/>
                </a:solidFill>
              </a:rPr>
              <a:t>CORRECT</a:t>
            </a:r>
          </a:p>
          <a:p>
            <a:endParaRPr lang="en-US" dirty="0">
              <a:solidFill>
                <a:srgbClr val="626262"/>
              </a:solidFill>
            </a:endParaRPr>
          </a:p>
          <a:p>
            <a:r>
              <a:rPr lang="en-US" dirty="0">
                <a:solidFill>
                  <a:srgbClr val="626262"/>
                </a:solidFill>
              </a:rPr>
              <a:t>Email Attachments are </a:t>
            </a:r>
            <a:r>
              <a:rPr lang="en-US" b="1" dirty="0">
                <a:solidFill>
                  <a:srgbClr val="00B050"/>
                </a:solidFill>
              </a:rPr>
              <a:t>CORRECT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626262"/>
                </a:solidFill>
              </a:rPr>
              <a:t>The Data is </a:t>
            </a:r>
            <a:r>
              <a:rPr lang="en-US" b="1" dirty="0">
                <a:solidFill>
                  <a:srgbClr val="00B050"/>
                </a:solidFill>
              </a:rPr>
              <a:t>RELEVANT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626262"/>
                </a:solidFill>
              </a:rPr>
              <a:t>…before clicking Send!</a:t>
            </a:r>
          </a:p>
        </p:txBody>
      </p:sp>
      <p:sp>
        <p:nvSpPr>
          <p:cNvPr id="16" name="Lightning Bolt 15">
            <a:extLst>
              <a:ext uri="{FF2B5EF4-FFF2-40B4-BE49-F238E27FC236}">
                <a16:creationId xmlns:a16="http://schemas.microsoft.com/office/drawing/2014/main" id="{29E74C16-6589-4C97-B2C2-280F1A8CD4A2}"/>
              </a:ext>
            </a:extLst>
          </p:cNvPr>
          <p:cNvSpPr/>
          <p:nvPr/>
        </p:nvSpPr>
        <p:spPr>
          <a:xfrm rot="1121517">
            <a:off x="1572015" y="827478"/>
            <a:ext cx="1466193" cy="1757855"/>
          </a:xfrm>
          <a:prstGeom prst="lightningBolt">
            <a:avLst/>
          </a:prstGeom>
          <a:solidFill>
            <a:srgbClr val="DB6727"/>
          </a:solidFill>
          <a:ln w="28575">
            <a:solidFill>
              <a:srgbClr val="0E0F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ECA754-1F5D-4D37-986B-744AB0279F2A}"/>
              </a:ext>
            </a:extLst>
          </p:cNvPr>
          <p:cNvSpPr txBox="1"/>
          <p:nvPr/>
        </p:nvSpPr>
        <p:spPr>
          <a:xfrm>
            <a:off x="1517178" y="3043882"/>
            <a:ext cx="1952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626262"/>
                </a:solidFill>
              </a:rPr>
              <a:t>Can automatically send emails in Macro #23</a:t>
            </a:r>
          </a:p>
        </p:txBody>
      </p:sp>
    </p:spTree>
    <p:extLst>
      <p:ext uri="{BB962C8B-B14F-4D97-AF65-F5344CB8AC3E}">
        <p14:creationId xmlns:p14="http://schemas.microsoft.com/office/powerpoint/2010/main" val="416205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62962" y="456740"/>
            <a:ext cx="6100401" cy="962123"/>
            <a:chOff x="967739" y="409438"/>
            <a:chExt cx="6100401" cy="96212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005839" y="1038713"/>
              <a:ext cx="6062301" cy="332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sz="1200" dirty="0">
                  <a:solidFill>
                    <a:schemeClr val="tx2"/>
                  </a:solidFill>
                  <a:latin typeface="Lato" panose="020F0502020204030203" pitchFamily="34" charset="0"/>
                </a:rPr>
                <a:t>Excel Combine Macros #16 #18 #23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67739" y="409438"/>
              <a:ext cx="6008687" cy="813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b="1" dirty="0">
                  <a:solidFill>
                    <a:srgbClr val="0E0F59"/>
                  </a:solidFill>
                  <a:latin typeface="Lato" panose="020F0502020204030203" pitchFamily="34" charset="0"/>
                </a:rPr>
                <a:t>Value Stream Mapping</a:t>
              </a:r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1862137" y="1811338"/>
            <a:ext cx="8467725" cy="2206625"/>
            <a:chOff x="1862137" y="2620963"/>
            <a:chExt cx="8467725" cy="2206625"/>
          </a:xfrm>
          <a:solidFill>
            <a:srgbClr val="DB6727"/>
          </a:solidFill>
        </p:grpSpPr>
        <p:grpSp>
          <p:nvGrpSpPr>
            <p:cNvPr id="510" name="Group 509"/>
            <p:cNvGrpSpPr/>
            <p:nvPr/>
          </p:nvGrpSpPr>
          <p:grpSpPr>
            <a:xfrm>
              <a:off x="1862137" y="2620963"/>
              <a:ext cx="8467725" cy="2206625"/>
              <a:chOff x="1647825" y="2192338"/>
              <a:chExt cx="8467725" cy="2206625"/>
            </a:xfrm>
            <a:grpFill/>
          </p:grpSpPr>
          <p:sp>
            <p:nvSpPr>
              <p:cNvPr id="495" name="Freeform 446"/>
              <p:cNvSpPr>
                <a:spLocks/>
              </p:cNvSpPr>
              <p:nvPr/>
            </p:nvSpPr>
            <p:spPr bwMode="auto">
              <a:xfrm>
                <a:off x="3381375" y="3068638"/>
                <a:ext cx="1549400" cy="1327150"/>
              </a:xfrm>
              <a:custGeom>
                <a:avLst/>
                <a:gdLst>
                  <a:gd name="T0" fmla="*/ 2097 w 2466"/>
                  <a:gd name="T1" fmla="*/ 0 h 2113"/>
                  <a:gd name="T2" fmla="*/ 1748 w 2466"/>
                  <a:gd name="T3" fmla="*/ 348 h 2113"/>
                  <a:gd name="T4" fmla="*/ 1974 w 2466"/>
                  <a:gd name="T5" fmla="*/ 880 h 2113"/>
                  <a:gd name="T6" fmla="*/ 1233 w 2466"/>
                  <a:gd name="T7" fmla="*/ 1620 h 2113"/>
                  <a:gd name="T8" fmla="*/ 493 w 2466"/>
                  <a:gd name="T9" fmla="*/ 880 h 2113"/>
                  <a:gd name="T10" fmla="*/ 708 w 2466"/>
                  <a:gd name="T11" fmla="*/ 358 h 2113"/>
                  <a:gd name="T12" fmla="*/ 363 w 2466"/>
                  <a:gd name="T13" fmla="*/ 7 h 2113"/>
                  <a:gd name="T14" fmla="*/ 0 w 2466"/>
                  <a:gd name="T15" fmla="*/ 880 h 2113"/>
                  <a:gd name="T16" fmla="*/ 1233 w 2466"/>
                  <a:gd name="T17" fmla="*/ 2113 h 2113"/>
                  <a:gd name="T18" fmla="*/ 2466 w 2466"/>
                  <a:gd name="T19" fmla="*/ 880 h 2113"/>
                  <a:gd name="T20" fmla="*/ 2097 w 2466"/>
                  <a:gd name="T21" fmla="*/ 0 h 2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13">
                    <a:moveTo>
                      <a:pt x="2097" y="0"/>
                    </a:moveTo>
                    <a:lnTo>
                      <a:pt x="1748" y="348"/>
                    </a:lnTo>
                    <a:cubicBezTo>
                      <a:pt x="1887" y="483"/>
                      <a:pt x="1974" y="671"/>
                      <a:pt x="1974" y="880"/>
                    </a:cubicBezTo>
                    <a:cubicBezTo>
                      <a:pt x="1974" y="1289"/>
                      <a:pt x="1642" y="1620"/>
                      <a:pt x="1233" y="1620"/>
                    </a:cubicBezTo>
                    <a:cubicBezTo>
                      <a:pt x="824" y="1620"/>
                      <a:pt x="493" y="1289"/>
                      <a:pt x="493" y="880"/>
                    </a:cubicBezTo>
                    <a:cubicBezTo>
                      <a:pt x="493" y="676"/>
                      <a:pt x="575" y="492"/>
                      <a:pt x="708" y="358"/>
                    </a:cubicBezTo>
                    <a:lnTo>
                      <a:pt x="363" y="7"/>
                    </a:lnTo>
                    <a:cubicBezTo>
                      <a:pt x="139" y="230"/>
                      <a:pt x="0" y="539"/>
                      <a:pt x="0" y="880"/>
                    </a:cubicBezTo>
                    <a:cubicBezTo>
                      <a:pt x="0" y="1561"/>
                      <a:pt x="552" y="2113"/>
                      <a:pt x="1233" y="2113"/>
                    </a:cubicBezTo>
                    <a:cubicBezTo>
                      <a:pt x="1914" y="2113"/>
                      <a:pt x="2466" y="1561"/>
                      <a:pt x="2466" y="880"/>
                    </a:cubicBezTo>
                    <a:cubicBezTo>
                      <a:pt x="2466" y="535"/>
                      <a:pt x="2325" y="224"/>
                      <a:pt x="209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7" name="Freeform 448"/>
              <p:cNvSpPr>
                <a:spLocks/>
              </p:cNvSpPr>
              <p:nvPr/>
            </p:nvSpPr>
            <p:spPr bwMode="auto">
              <a:xfrm>
                <a:off x="5108575" y="3067050"/>
                <a:ext cx="1549400" cy="1330325"/>
              </a:xfrm>
              <a:custGeom>
                <a:avLst/>
                <a:gdLst>
                  <a:gd name="T0" fmla="*/ 2105 w 2466"/>
                  <a:gd name="T1" fmla="*/ 13 h 2118"/>
                  <a:gd name="T2" fmla="*/ 1760 w 2466"/>
                  <a:gd name="T3" fmla="*/ 358 h 2118"/>
                  <a:gd name="T4" fmla="*/ 1978 w 2466"/>
                  <a:gd name="T5" fmla="*/ 882 h 2118"/>
                  <a:gd name="T6" fmla="*/ 1238 w 2466"/>
                  <a:gd name="T7" fmla="*/ 1622 h 2118"/>
                  <a:gd name="T8" fmla="*/ 497 w 2466"/>
                  <a:gd name="T9" fmla="*/ 882 h 2118"/>
                  <a:gd name="T10" fmla="*/ 720 w 2466"/>
                  <a:gd name="T11" fmla="*/ 353 h 2118"/>
                  <a:gd name="T12" fmla="*/ 374 w 2466"/>
                  <a:gd name="T13" fmla="*/ 0 h 2118"/>
                  <a:gd name="T14" fmla="*/ 0 w 2466"/>
                  <a:gd name="T15" fmla="*/ 884 h 2118"/>
                  <a:gd name="T16" fmla="*/ 1233 w 2466"/>
                  <a:gd name="T17" fmla="*/ 2118 h 2118"/>
                  <a:gd name="T18" fmla="*/ 2466 w 2466"/>
                  <a:gd name="T19" fmla="*/ 884 h 2118"/>
                  <a:gd name="T20" fmla="*/ 2105 w 2466"/>
                  <a:gd name="T21" fmla="*/ 13 h 2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18">
                    <a:moveTo>
                      <a:pt x="2105" y="13"/>
                    </a:moveTo>
                    <a:lnTo>
                      <a:pt x="1760" y="358"/>
                    </a:lnTo>
                    <a:cubicBezTo>
                      <a:pt x="1895" y="492"/>
                      <a:pt x="1978" y="677"/>
                      <a:pt x="1978" y="882"/>
                    </a:cubicBezTo>
                    <a:cubicBezTo>
                      <a:pt x="1978" y="1291"/>
                      <a:pt x="1647" y="1622"/>
                      <a:pt x="1238" y="1622"/>
                    </a:cubicBezTo>
                    <a:cubicBezTo>
                      <a:pt x="829" y="1622"/>
                      <a:pt x="497" y="1291"/>
                      <a:pt x="497" y="882"/>
                    </a:cubicBezTo>
                    <a:cubicBezTo>
                      <a:pt x="497" y="675"/>
                      <a:pt x="583" y="487"/>
                      <a:pt x="720" y="353"/>
                    </a:cubicBezTo>
                    <a:lnTo>
                      <a:pt x="374" y="0"/>
                    </a:lnTo>
                    <a:cubicBezTo>
                      <a:pt x="143" y="224"/>
                      <a:pt x="0" y="537"/>
                      <a:pt x="0" y="884"/>
                    </a:cubicBezTo>
                    <a:cubicBezTo>
                      <a:pt x="0" y="1565"/>
                      <a:pt x="552" y="2118"/>
                      <a:pt x="1233" y="2118"/>
                    </a:cubicBezTo>
                    <a:cubicBezTo>
                      <a:pt x="1914" y="2118"/>
                      <a:pt x="2466" y="1565"/>
                      <a:pt x="2466" y="884"/>
                    </a:cubicBezTo>
                    <a:cubicBezTo>
                      <a:pt x="2466" y="544"/>
                      <a:pt x="2328" y="236"/>
                      <a:pt x="2105" y="13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8" name="Freeform 449"/>
              <p:cNvSpPr>
                <a:spLocks/>
              </p:cNvSpPr>
              <p:nvPr/>
            </p:nvSpPr>
            <p:spPr bwMode="auto">
              <a:xfrm>
                <a:off x="6846888" y="3068638"/>
                <a:ext cx="1549400" cy="1327150"/>
              </a:xfrm>
              <a:custGeom>
                <a:avLst/>
                <a:gdLst>
                  <a:gd name="T0" fmla="*/ 2103 w 2466"/>
                  <a:gd name="T1" fmla="*/ 5 h 2112"/>
                  <a:gd name="T2" fmla="*/ 1755 w 2466"/>
                  <a:gd name="T3" fmla="*/ 352 h 2112"/>
                  <a:gd name="T4" fmla="*/ 1975 w 2466"/>
                  <a:gd name="T5" fmla="*/ 879 h 2112"/>
                  <a:gd name="T6" fmla="*/ 1235 w 2466"/>
                  <a:gd name="T7" fmla="*/ 1619 h 2112"/>
                  <a:gd name="T8" fmla="*/ 494 w 2466"/>
                  <a:gd name="T9" fmla="*/ 879 h 2112"/>
                  <a:gd name="T10" fmla="*/ 715 w 2466"/>
                  <a:gd name="T11" fmla="*/ 352 h 2112"/>
                  <a:gd name="T12" fmla="*/ 369 w 2466"/>
                  <a:gd name="T13" fmla="*/ 0 h 2112"/>
                  <a:gd name="T14" fmla="*/ 0 w 2466"/>
                  <a:gd name="T15" fmla="*/ 879 h 2112"/>
                  <a:gd name="T16" fmla="*/ 1233 w 2466"/>
                  <a:gd name="T17" fmla="*/ 2112 h 2112"/>
                  <a:gd name="T18" fmla="*/ 2466 w 2466"/>
                  <a:gd name="T19" fmla="*/ 879 h 2112"/>
                  <a:gd name="T20" fmla="*/ 2103 w 2466"/>
                  <a:gd name="T21" fmla="*/ 5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12">
                    <a:moveTo>
                      <a:pt x="2103" y="5"/>
                    </a:moveTo>
                    <a:lnTo>
                      <a:pt x="1755" y="352"/>
                    </a:lnTo>
                    <a:cubicBezTo>
                      <a:pt x="1891" y="487"/>
                      <a:pt x="1975" y="673"/>
                      <a:pt x="1975" y="879"/>
                    </a:cubicBezTo>
                    <a:cubicBezTo>
                      <a:pt x="1975" y="1288"/>
                      <a:pt x="1644" y="1619"/>
                      <a:pt x="1235" y="1619"/>
                    </a:cubicBezTo>
                    <a:cubicBezTo>
                      <a:pt x="826" y="1619"/>
                      <a:pt x="494" y="1288"/>
                      <a:pt x="494" y="879"/>
                    </a:cubicBezTo>
                    <a:cubicBezTo>
                      <a:pt x="494" y="673"/>
                      <a:pt x="579" y="487"/>
                      <a:pt x="715" y="352"/>
                    </a:cubicBezTo>
                    <a:lnTo>
                      <a:pt x="369" y="0"/>
                    </a:lnTo>
                    <a:cubicBezTo>
                      <a:pt x="141" y="224"/>
                      <a:pt x="0" y="535"/>
                      <a:pt x="0" y="879"/>
                    </a:cubicBezTo>
                    <a:cubicBezTo>
                      <a:pt x="0" y="1560"/>
                      <a:pt x="552" y="2112"/>
                      <a:pt x="1233" y="2112"/>
                    </a:cubicBezTo>
                    <a:cubicBezTo>
                      <a:pt x="1914" y="2112"/>
                      <a:pt x="2466" y="1560"/>
                      <a:pt x="2466" y="879"/>
                    </a:cubicBezTo>
                    <a:cubicBezTo>
                      <a:pt x="2466" y="537"/>
                      <a:pt x="2327" y="228"/>
                      <a:pt x="2103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9" name="Freeform 478"/>
              <p:cNvSpPr>
                <a:spLocks/>
              </p:cNvSpPr>
              <p:nvPr/>
            </p:nvSpPr>
            <p:spPr bwMode="auto">
              <a:xfrm>
                <a:off x="2424113" y="2192338"/>
                <a:ext cx="1712913" cy="479425"/>
              </a:xfrm>
              <a:custGeom>
                <a:avLst/>
                <a:gdLst>
                  <a:gd name="T0" fmla="*/ 2727 w 2727"/>
                  <a:gd name="T1" fmla="*/ 676 h 762"/>
                  <a:gd name="T2" fmla="*/ 2611 w 2727"/>
                  <a:gd name="T3" fmla="*/ 429 h 762"/>
                  <a:gd name="T4" fmla="*/ 2575 w 2727"/>
                  <a:gd name="T5" fmla="*/ 460 h 762"/>
                  <a:gd name="T6" fmla="*/ 1399 w 2727"/>
                  <a:gd name="T7" fmla="*/ 0 h 762"/>
                  <a:gd name="T8" fmla="*/ 0 w 2727"/>
                  <a:gd name="T9" fmla="*/ 741 h 762"/>
                  <a:gd name="T10" fmla="*/ 4 w 2727"/>
                  <a:gd name="T11" fmla="*/ 740 h 762"/>
                  <a:gd name="T12" fmla="*/ 44 w 2727"/>
                  <a:gd name="T13" fmla="*/ 762 h 762"/>
                  <a:gd name="T14" fmla="*/ 1399 w 2727"/>
                  <a:gd name="T15" fmla="*/ 48 h 762"/>
                  <a:gd name="T16" fmla="*/ 2537 w 2727"/>
                  <a:gd name="T17" fmla="*/ 492 h 762"/>
                  <a:gd name="T18" fmla="*/ 2503 w 2727"/>
                  <a:gd name="T19" fmla="*/ 521 h 762"/>
                  <a:gd name="T20" fmla="*/ 2727 w 2727"/>
                  <a:gd name="T21" fmla="*/ 676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27" h="762">
                    <a:moveTo>
                      <a:pt x="2727" y="676"/>
                    </a:moveTo>
                    <a:lnTo>
                      <a:pt x="2611" y="429"/>
                    </a:lnTo>
                    <a:lnTo>
                      <a:pt x="2575" y="460"/>
                    </a:lnTo>
                    <a:cubicBezTo>
                      <a:pt x="2273" y="167"/>
                      <a:pt x="1848" y="0"/>
                      <a:pt x="1399" y="0"/>
                    </a:cubicBezTo>
                    <a:cubicBezTo>
                      <a:pt x="811" y="0"/>
                      <a:pt x="278" y="283"/>
                      <a:pt x="0" y="741"/>
                    </a:cubicBezTo>
                    <a:cubicBezTo>
                      <a:pt x="1" y="741"/>
                      <a:pt x="2" y="740"/>
                      <a:pt x="4" y="740"/>
                    </a:cubicBezTo>
                    <a:cubicBezTo>
                      <a:pt x="20" y="740"/>
                      <a:pt x="35" y="749"/>
                      <a:pt x="44" y="762"/>
                    </a:cubicBezTo>
                    <a:cubicBezTo>
                      <a:pt x="314" y="321"/>
                      <a:pt x="829" y="48"/>
                      <a:pt x="1399" y="48"/>
                    </a:cubicBezTo>
                    <a:cubicBezTo>
                      <a:pt x="1834" y="48"/>
                      <a:pt x="2245" y="209"/>
                      <a:pt x="2537" y="492"/>
                    </a:cubicBezTo>
                    <a:lnTo>
                      <a:pt x="2503" y="521"/>
                    </a:lnTo>
                    <a:lnTo>
                      <a:pt x="2727" y="676"/>
                    </a:ln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0" name="Freeform 479"/>
              <p:cNvSpPr>
                <a:spLocks/>
              </p:cNvSpPr>
              <p:nvPr/>
            </p:nvSpPr>
            <p:spPr bwMode="auto">
              <a:xfrm>
                <a:off x="4156075" y="2192338"/>
                <a:ext cx="1722438" cy="482600"/>
              </a:xfrm>
              <a:custGeom>
                <a:avLst/>
                <a:gdLst>
                  <a:gd name="T0" fmla="*/ 2743 w 2743"/>
                  <a:gd name="T1" fmla="*/ 676 h 767"/>
                  <a:gd name="T2" fmla="*/ 2626 w 2743"/>
                  <a:gd name="T3" fmla="*/ 430 h 767"/>
                  <a:gd name="T4" fmla="*/ 2590 w 2743"/>
                  <a:gd name="T5" fmla="*/ 461 h 767"/>
                  <a:gd name="T6" fmla="*/ 1407 w 2743"/>
                  <a:gd name="T7" fmla="*/ 0 h 767"/>
                  <a:gd name="T8" fmla="*/ 0 w 2743"/>
                  <a:gd name="T9" fmla="*/ 740 h 767"/>
                  <a:gd name="T10" fmla="*/ 41 w 2743"/>
                  <a:gd name="T11" fmla="*/ 767 h 767"/>
                  <a:gd name="T12" fmla="*/ 1407 w 2743"/>
                  <a:gd name="T13" fmla="*/ 48 h 767"/>
                  <a:gd name="T14" fmla="*/ 2552 w 2743"/>
                  <a:gd name="T15" fmla="*/ 492 h 767"/>
                  <a:gd name="T16" fmla="*/ 2519 w 2743"/>
                  <a:gd name="T17" fmla="*/ 521 h 767"/>
                  <a:gd name="T18" fmla="*/ 2743 w 2743"/>
                  <a:gd name="T19" fmla="*/ 676 h 7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43" h="767">
                    <a:moveTo>
                      <a:pt x="2743" y="676"/>
                    </a:moveTo>
                    <a:lnTo>
                      <a:pt x="2626" y="430"/>
                    </a:lnTo>
                    <a:lnTo>
                      <a:pt x="2590" y="461"/>
                    </a:lnTo>
                    <a:cubicBezTo>
                      <a:pt x="2287" y="167"/>
                      <a:pt x="1859" y="0"/>
                      <a:pt x="1407" y="0"/>
                    </a:cubicBezTo>
                    <a:cubicBezTo>
                      <a:pt x="815" y="0"/>
                      <a:pt x="280" y="283"/>
                      <a:pt x="0" y="740"/>
                    </a:cubicBezTo>
                    <a:cubicBezTo>
                      <a:pt x="18" y="741"/>
                      <a:pt x="33" y="752"/>
                      <a:pt x="41" y="767"/>
                    </a:cubicBezTo>
                    <a:cubicBezTo>
                      <a:pt x="312" y="323"/>
                      <a:pt x="832" y="48"/>
                      <a:pt x="1407" y="48"/>
                    </a:cubicBezTo>
                    <a:cubicBezTo>
                      <a:pt x="1844" y="48"/>
                      <a:pt x="2259" y="210"/>
                      <a:pt x="2552" y="492"/>
                    </a:cubicBezTo>
                    <a:lnTo>
                      <a:pt x="2519" y="521"/>
                    </a:lnTo>
                    <a:lnTo>
                      <a:pt x="2743" y="67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1" name="Freeform 480"/>
              <p:cNvSpPr>
                <a:spLocks/>
              </p:cNvSpPr>
              <p:nvPr/>
            </p:nvSpPr>
            <p:spPr bwMode="auto">
              <a:xfrm>
                <a:off x="5884863" y="2192338"/>
                <a:ext cx="1720850" cy="479425"/>
              </a:xfrm>
              <a:custGeom>
                <a:avLst/>
                <a:gdLst>
                  <a:gd name="T0" fmla="*/ 2741 w 2741"/>
                  <a:gd name="T1" fmla="*/ 676 h 762"/>
                  <a:gd name="T2" fmla="*/ 2624 w 2741"/>
                  <a:gd name="T3" fmla="*/ 430 h 762"/>
                  <a:gd name="T4" fmla="*/ 2588 w 2741"/>
                  <a:gd name="T5" fmla="*/ 461 h 762"/>
                  <a:gd name="T6" fmla="*/ 1406 w 2741"/>
                  <a:gd name="T7" fmla="*/ 0 h 762"/>
                  <a:gd name="T8" fmla="*/ 0 w 2741"/>
                  <a:gd name="T9" fmla="*/ 741 h 762"/>
                  <a:gd name="T10" fmla="*/ 4 w 2741"/>
                  <a:gd name="T11" fmla="*/ 740 h 762"/>
                  <a:gd name="T12" fmla="*/ 44 w 2741"/>
                  <a:gd name="T13" fmla="*/ 762 h 762"/>
                  <a:gd name="T14" fmla="*/ 1406 w 2741"/>
                  <a:gd name="T15" fmla="*/ 48 h 762"/>
                  <a:gd name="T16" fmla="*/ 2550 w 2741"/>
                  <a:gd name="T17" fmla="*/ 492 h 762"/>
                  <a:gd name="T18" fmla="*/ 2517 w 2741"/>
                  <a:gd name="T19" fmla="*/ 521 h 762"/>
                  <a:gd name="T20" fmla="*/ 2741 w 2741"/>
                  <a:gd name="T21" fmla="*/ 676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41" h="762">
                    <a:moveTo>
                      <a:pt x="2741" y="676"/>
                    </a:moveTo>
                    <a:lnTo>
                      <a:pt x="2624" y="430"/>
                    </a:lnTo>
                    <a:lnTo>
                      <a:pt x="2588" y="461"/>
                    </a:lnTo>
                    <a:cubicBezTo>
                      <a:pt x="2285" y="167"/>
                      <a:pt x="1857" y="0"/>
                      <a:pt x="1406" y="0"/>
                    </a:cubicBezTo>
                    <a:cubicBezTo>
                      <a:pt x="815" y="0"/>
                      <a:pt x="280" y="283"/>
                      <a:pt x="0" y="741"/>
                    </a:cubicBezTo>
                    <a:cubicBezTo>
                      <a:pt x="2" y="741"/>
                      <a:pt x="3" y="740"/>
                      <a:pt x="4" y="740"/>
                    </a:cubicBezTo>
                    <a:cubicBezTo>
                      <a:pt x="21" y="740"/>
                      <a:pt x="36" y="749"/>
                      <a:pt x="44" y="762"/>
                    </a:cubicBezTo>
                    <a:cubicBezTo>
                      <a:pt x="316" y="321"/>
                      <a:pt x="834" y="48"/>
                      <a:pt x="1406" y="48"/>
                    </a:cubicBezTo>
                    <a:cubicBezTo>
                      <a:pt x="1843" y="48"/>
                      <a:pt x="2257" y="210"/>
                      <a:pt x="2550" y="492"/>
                    </a:cubicBezTo>
                    <a:lnTo>
                      <a:pt x="2517" y="521"/>
                    </a:lnTo>
                    <a:lnTo>
                      <a:pt x="2741" y="67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2" name="Freeform 481"/>
              <p:cNvSpPr>
                <a:spLocks/>
              </p:cNvSpPr>
              <p:nvPr/>
            </p:nvSpPr>
            <p:spPr bwMode="auto">
              <a:xfrm>
                <a:off x="8566150" y="3068638"/>
                <a:ext cx="1549400" cy="1327150"/>
              </a:xfrm>
              <a:custGeom>
                <a:avLst/>
                <a:gdLst>
                  <a:gd name="T0" fmla="*/ 2103 w 2467"/>
                  <a:gd name="T1" fmla="*/ 5 h 2112"/>
                  <a:gd name="T2" fmla="*/ 1755 w 2467"/>
                  <a:gd name="T3" fmla="*/ 352 h 2112"/>
                  <a:gd name="T4" fmla="*/ 1976 w 2467"/>
                  <a:gd name="T5" fmla="*/ 879 h 2112"/>
                  <a:gd name="T6" fmla="*/ 1235 w 2467"/>
                  <a:gd name="T7" fmla="*/ 1619 h 2112"/>
                  <a:gd name="T8" fmla="*/ 495 w 2467"/>
                  <a:gd name="T9" fmla="*/ 879 h 2112"/>
                  <a:gd name="T10" fmla="*/ 715 w 2467"/>
                  <a:gd name="T11" fmla="*/ 352 h 2112"/>
                  <a:gd name="T12" fmla="*/ 369 w 2467"/>
                  <a:gd name="T13" fmla="*/ 0 h 2112"/>
                  <a:gd name="T14" fmla="*/ 0 w 2467"/>
                  <a:gd name="T15" fmla="*/ 879 h 2112"/>
                  <a:gd name="T16" fmla="*/ 1234 w 2467"/>
                  <a:gd name="T17" fmla="*/ 2112 h 2112"/>
                  <a:gd name="T18" fmla="*/ 2467 w 2467"/>
                  <a:gd name="T19" fmla="*/ 879 h 2112"/>
                  <a:gd name="T20" fmla="*/ 2103 w 2467"/>
                  <a:gd name="T21" fmla="*/ 5 h 2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7" h="2112">
                    <a:moveTo>
                      <a:pt x="2103" y="5"/>
                    </a:moveTo>
                    <a:lnTo>
                      <a:pt x="1755" y="352"/>
                    </a:lnTo>
                    <a:cubicBezTo>
                      <a:pt x="1891" y="487"/>
                      <a:pt x="1976" y="673"/>
                      <a:pt x="1976" y="879"/>
                    </a:cubicBezTo>
                    <a:cubicBezTo>
                      <a:pt x="1976" y="1288"/>
                      <a:pt x="1644" y="1619"/>
                      <a:pt x="1235" y="1619"/>
                    </a:cubicBezTo>
                    <a:cubicBezTo>
                      <a:pt x="826" y="1619"/>
                      <a:pt x="495" y="1288"/>
                      <a:pt x="495" y="879"/>
                    </a:cubicBezTo>
                    <a:cubicBezTo>
                      <a:pt x="495" y="673"/>
                      <a:pt x="579" y="487"/>
                      <a:pt x="715" y="352"/>
                    </a:cubicBezTo>
                    <a:lnTo>
                      <a:pt x="369" y="0"/>
                    </a:lnTo>
                    <a:cubicBezTo>
                      <a:pt x="142" y="224"/>
                      <a:pt x="0" y="535"/>
                      <a:pt x="0" y="879"/>
                    </a:cubicBezTo>
                    <a:cubicBezTo>
                      <a:pt x="0" y="1560"/>
                      <a:pt x="553" y="2112"/>
                      <a:pt x="1234" y="2112"/>
                    </a:cubicBezTo>
                    <a:cubicBezTo>
                      <a:pt x="1915" y="2112"/>
                      <a:pt x="2467" y="1560"/>
                      <a:pt x="2467" y="879"/>
                    </a:cubicBezTo>
                    <a:cubicBezTo>
                      <a:pt x="2467" y="537"/>
                      <a:pt x="2328" y="228"/>
                      <a:pt x="2103" y="5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3" name="Freeform 484"/>
              <p:cNvSpPr>
                <a:spLocks noEditPoints="1"/>
              </p:cNvSpPr>
              <p:nvPr/>
            </p:nvSpPr>
            <p:spPr bwMode="auto">
              <a:xfrm>
                <a:off x="1781175" y="2632075"/>
                <a:ext cx="1273175" cy="328613"/>
              </a:xfrm>
              <a:custGeom>
                <a:avLst/>
                <a:gdLst>
                  <a:gd name="T0" fmla="*/ 1028 w 2027"/>
                  <a:gd name="T1" fmla="*/ 137 h 522"/>
                  <a:gd name="T2" fmla="*/ 980 w 2027"/>
                  <a:gd name="T3" fmla="*/ 88 h 522"/>
                  <a:gd name="T4" fmla="*/ 1028 w 2027"/>
                  <a:gd name="T5" fmla="*/ 40 h 522"/>
                  <a:gd name="T6" fmla="*/ 1076 w 2027"/>
                  <a:gd name="T7" fmla="*/ 88 h 522"/>
                  <a:gd name="T8" fmla="*/ 1028 w 2027"/>
                  <a:gd name="T9" fmla="*/ 137 h 522"/>
                  <a:gd name="T10" fmla="*/ 2018 w 2027"/>
                  <a:gd name="T11" fmla="*/ 478 h 522"/>
                  <a:gd name="T12" fmla="*/ 1114 w 2027"/>
                  <a:gd name="T13" fmla="*/ 68 h 522"/>
                  <a:gd name="T14" fmla="*/ 1028 w 2027"/>
                  <a:gd name="T15" fmla="*/ 0 h 522"/>
                  <a:gd name="T16" fmla="*/ 942 w 2027"/>
                  <a:gd name="T17" fmla="*/ 66 h 522"/>
                  <a:gd name="T18" fmla="*/ 9 w 2027"/>
                  <a:gd name="T19" fmla="*/ 481 h 522"/>
                  <a:gd name="T20" fmla="*/ 9 w 2027"/>
                  <a:gd name="T21" fmla="*/ 515 h 522"/>
                  <a:gd name="T22" fmla="*/ 26 w 2027"/>
                  <a:gd name="T23" fmla="*/ 522 h 522"/>
                  <a:gd name="T24" fmla="*/ 43 w 2027"/>
                  <a:gd name="T25" fmla="*/ 515 h 522"/>
                  <a:gd name="T26" fmla="*/ 943 w 2027"/>
                  <a:gd name="T27" fmla="*/ 115 h 522"/>
                  <a:gd name="T28" fmla="*/ 1028 w 2027"/>
                  <a:gd name="T29" fmla="*/ 177 h 522"/>
                  <a:gd name="T30" fmla="*/ 1112 w 2027"/>
                  <a:gd name="T31" fmla="*/ 116 h 522"/>
                  <a:gd name="T32" fmla="*/ 1984 w 2027"/>
                  <a:gd name="T33" fmla="*/ 513 h 522"/>
                  <a:gd name="T34" fmla="*/ 2018 w 2027"/>
                  <a:gd name="T35" fmla="*/ 513 h 522"/>
                  <a:gd name="T36" fmla="*/ 2018 w 2027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7" h="522">
                    <a:moveTo>
                      <a:pt x="1028" y="137"/>
                    </a:moveTo>
                    <a:cubicBezTo>
                      <a:pt x="1001" y="137"/>
                      <a:pt x="980" y="115"/>
                      <a:pt x="980" y="88"/>
                    </a:cubicBezTo>
                    <a:cubicBezTo>
                      <a:pt x="980" y="62"/>
                      <a:pt x="1001" y="40"/>
                      <a:pt x="1028" y="40"/>
                    </a:cubicBezTo>
                    <a:cubicBezTo>
                      <a:pt x="1054" y="40"/>
                      <a:pt x="1076" y="62"/>
                      <a:pt x="1076" y="88"/>
                    </a:cubicBezTo>
                    <a:cubicBezTo>
                      <a:pt x="1076" y="115"/>
                      <a:pt x="1054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3" y="235"/>
                      <a:pt x="1455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2" y="28"/>
                      <a:pt x="942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6" y="522"/>
                    </a:cubicBezTo>
                    <a:cubicBezTo>
                      <a:pt x="32" y="522"/>
                      <a:pt x="39" y="520"/>
                      <a:pt x="43" y="515"/>
                    </a:cubicBezTo>
                    <a:cubicBezTo>
                      <a:pt x="286" y="272"/>
                      <a:pt x="603" y="132"/>
                      <a:pt x="943" y="115"/>
                    </a:cubicBezTo>
                    <a:cubicBezTo>
                      <a:pt x="954" y="151"/>
                      <a:pt x="988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8" y="522"/>
                      <a:pt x="2018" y="513"/>
                    </a:cubicBezTo>
                    <a:cubicBezTo>
                      <a:pt x="2027" y="503"/>
                      <a:pt x="2027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4" name="Freeform 485"/>
              <p:cNvSpPr>
                <a:spLocks noEditPoints="1"/>
              </p:cNvSpPr>
              <p:nvPr/>
            </p:nvSpPr>
            <p:spPr bwMode="auto">
              <a:xfrm>
                <a:off x="3508375" y="2632075"/>
                <a:ext cx="1273175" cy="328613"/>
              </a:xfrm>
              <a:custGeom>
                <a:avLst/>
                <a:gdLst>
                  <a:gd name="T0" fmla="*/ 1029 w 2028"/>
                  <a:gd name="T1" fmla="*/ 137 h 522"/>
                  <a:gd name="T2" fmla="*/ 980 w 2028"/>
                  <a:gd name="T3" fmla="*/ 88 h 522"/>
                  <a:gd name="T4" fmla="*/ 1029 w 2028"/>
                  <a:gd name="T5" fmla="*/ 40 h 522"/>
                  <a:gd name="T6" fmla="*/ 1077 w 2028"/>
                  <a:gd name="T7" fmla="*/ 88 h 522"/>
                  <a:gd name="T8" fmla="*/ 1029 w 2028"/>
                  <a:gd name="T9" fmla="*/ 137 h 522"/>
                  <a:gd name="T10" fmla="*/ 2018 w 2028"/>
                  <a:gd name="T11" fmla="*/ 478 h 522"/>
                  <a:gd name="T12" fmla="*/ 1115 w 2028"/>
                  <a:gd name="T13" fmla="*/ 68 h 522"/>
                  <a:gd name="T14" fmla="*/ 1029 w 2028"/>
                  <a:gd name="T15" fmla="*/ 0 h 522"/>
                  <a:gd name="T16" fmla="*/ 943 w 2028"/>
                  <a:gd name="T17" fmla="*/ 66 h 522"/>
                  <a:gd name="T18" fmla="*/ 10 w 2028"/>
                  <a:gd name="T19" fmla="*/ 481 h 522"/>
                  <a:gd name="T20" fmla="*/ 10 w 2028"/>
                  <a:gd name="T21" fmla="*/ 515 h 522"/>
                  <a:gd name="T22" fmla="*/ 27 w 2028"/>
                  <a:gd name="T23" fmla="*/ 522 h 522"/>
                  <a:gd name="T24" fmla="*/ 44 w 2028"/>
                  <a:gd name="T25" fmla="*/ 515 h 522"/>
                  <a:gd name="T26" fmla="*/ 944 w 2028"/>
                  <a:gd name="T27" fmla="*/ 115 h 522"/>
                  <a:gd name="T28" fmla="*/ 1029 w 2028"/>
                  <a:gd name="T29" fmla="*/ 177 h 522"/>
                  <a:gd name="T30" fmla="*/ 1113 w 2028"/>
                  <a:gd name="T31" fmla="*/ 116 h 522"/>
                  <a:gd name="T32" fmla="*/ 1984 w 2028"/>
                  <a:gd name="T33" fmla="*/ 513 h 522"/>
                  <a:gd name="T34" fmla="*/ 2019 w 2028"/>
                  <a:gd name="T35" fmla="*/ 513 h 522"/>
                  <a:gd name="T36" fmla="*/ 2018 w 2028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8" h="522">
                    <a:moveTo>
                      <a:pt x="1029" y="137"/>
                    </a:moveTo>
                    <a:cubicBezTo>
                      <a:pt x="1002" y="137"/>
                      <a:pt x="980" y="115"/>
                      <a:pt x="980" y="88"/>
                    </a:cubicBezTo>
                    <a:cubicBezTo>
                      <a:pt x="980" y="62"/>
                      <a:pt x="1002" y="40"/>
                      <a:pt x="1029" y="40"/>
                    </a:cubicBezTo>
                    <a:cubicBezTo>
                      <a:pt x="1055" y="40"/>
                      <a:pt x="1077" y="62"/>
                      <a:pt x="1077" y="88"/>
                    </a:cubicBezTo>
                    <a:cubicBezTo>
                      <a:pt x="1077" y="115"/>
                      <a:pt x="1055" y="137"/>
                      <a:pt x="1029" y="137"/>
                    </a:cubicBezTo>
                    <a:close/>
                    <a:moveTo>
                      <a:pt x="2018" y="478"/>
                    </a:moveTo>
                    <a:cubicBezTo>
                      <a:pt x="1774" y="235"/>
                      <a:pt x="1456" y="91"/>
                      <a:pt x="1115" y="68"/>
                    </a:cubicBezTo>
                    <a:cubicBezTo>
                      <a:pt x="1105" y="29"/>
                      <a:pt x="1070" y="0"/>
                      <a:pt x="1029" y="0"/>
                    </a:cubicBezTo>
                    <a:cubicBezTo>
                      <a:pt x="987" y="0"/>
                      <a:pt x="953" y="28"/>
                      <a:pt x="943" y="66"/>
                    </a:cubicBezTo>
                    <a:cubicBezTo>
                      <a:pt x="590" y="84"/>
                      <a:pt x="261" y="229"/>
                      <a:pt x="10" y="481"/>
                    </a:cubicBezTo>
                    <a:cubicBezTo>
                      <a:pt x="0" y="490"/>
                      <a:pt x="0" y="505"/>
                      <a:pt x="10" y="515"/>
                    </a:cubicBezTo>
                    <a:cubicBezTo>
                      <a:pt x="14" y="520"/>
                      <a:pt x="21" y="522"/>
                      <a:pt x="27" y="522"/>
                    </a:cubicBezTo>
                    <a:cubicBezTo>
                      <a:pt x="33" y="522"/>
                      <a:pt x="39" y="520"/>
                      <a:pt x="44" y="515"/>
                    </a:cubicBezTo>
                    <a:cubicBezTo>
                      <a:pt x="287" y="272"/>
                      <a:pt x="604" y="132"/>
                      <a:pt x="944" y="115"/>
                    </a:cubicBezTo>
                    <a:cubicBezTo>
                      <a:pt x="955" y="151"/>
                      <a:pt x="989" y="177"/>
                      <a:pt x="1029" y="177"/>
                    </a:cubicBezTo>
                    <a:cubicBezTo>
                      <a:pt x="1068" y="177"/>
                      <a:pt x="1101" y="152"/>
                      <a:pt x="1113" y="116"/>
                    </a:cubicBezTo>
                    <a:cubicBezTo>
                      <a:pt x="1442" y="139"/>
                      <a:pt x="1748" y="278"/>
                      <a:pt x="1984" y="513"/>
                    </a:cubicBezTo>
                    <a:cubicBezTo>
                      <a:pt x="1994" y="522"/>
                      <a:pt x="2009" y="522"/>
                      <a:pt x="2019" y="513"/>
                    </a:cubicBezTo>
                    <a:cubicBezTo>
                      <a:pt x="2028" y="503"/>
                      <a:pt x="2028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5" name="Freeform 486"/>
              <p:cNvSpPr>
                <a:spLocks noEditPoints="1"/>
              </p:cNvSpPr>
              <p:nvPr/>
            </p:nvSpPr>
            <p:spPr bwMode="auto">
              <a:xfrm>
                <a:off x="5241925" y="2632075"/>
                <a:ext cx="1273175" cy="328613"/>
              </a:xfrm>
              <a:custGeom>
                <a:avLst/>
                <a:gdLst>
                  <a:gd name="T0" fmla="*/ 1028 w 2028"/>
                  <a:gd name="T1" fmla="*/ 137 h 522"/>
                  <a:gd name="T2" fmla="*/ 980 w 2028"/>
                  <a:gd name="T3" fmla="*/ 88 h 522"/>
                  <a:gd name="T4" fmla="*/ 1028 w 2028"/>
                  <a:gd name="T5" fmla="*/ 40 h 522"/>
                  <a:gd name="T6" fmla="*/ 1077 w 2028"/>
                  <a:gd name="T7" fmla="*/ 88 h 522"/>
                  <a:gd name="T8" fmla="*/ 1028 w 2028"/>
                  <a:gd name="T9" fmla="*/ 137 h 522"/>
                  <a:gd name="T10" fmla="*/ 2018 w 2028"/>
                  <a:gd name="T11" fmla="*/ 478 h 522"/>
                  <a:gd name="T12" fmla="*/ 1115 w 2028"/>
                  <a:gd name="T13" fmla="*/ 68 h 522"/>
                  <a:gd name="T14" fmla="*/ 1028 w 2028"/>
                  <a:gd name="T15" fmla="*/ 0 h 522"/>
                  <a:gd name="T16" fmla="*/ 943 w 2028"/>
                  <a:gd name="T17" fmla="*/ 66 h 522"/>
                  <a:gd name="T18" fmla="*/ 10 w 2028"/>
                  <a:gd name="T19" fmla="*/ 481 h 522"/>
                  <a:gd name="T20" fmla="*/ 10 w 2028"/>
                  <a:gd name="T21" fmla="*/ 515 h 522"/>
                  <a:gd name="T22" fmla="*/ 27 w 2028"/>
                  <a:gd name="T23" fmla="*/ 522 h 522"/>
                  <a:gd name="T24" fmla="*/ 44 w 2028"/>
                  <a:gd name="T25" fmla="*/ 515 h 522"/>
                  <a:gd name="T26" fmla="*/ 944 w 2028"/>
                  <a:gd name="T27" fmla="*/ 115 h 522"/>
                  <a:gd name="T28" fmla="*/ 1028 w 2028"/>
                  <a:gd name="T29" fmla="*/ 177 h 522"/>
                  <a:gd name="T30" fmla="*/ 1112 w 2028"/>
                  <a:gd name="T31" fmla="*/ 116 h 522"/>
                  <a:gd name="T32" fmla="*/ 1984 w 2028"/>
                  <a:gd name="T33" fmla="*/ 513 h 522"/>
                  <a:gd name="T34" fmla="*/ 2018 w 2028"/>
                  <a:gd name="T35" fmla="*/ 513 h 522"/>
                  <a:gd name="T36" fmla="*/ 2018 w 2028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8" h="522">
                    <a:moveTo>
                      <a:pt x="1028" y="137"/>
                    </a:moveTo>
                    <a:cubicBezTo>
                      <a:pt x="1002" y="137"/>
                      <a:pt x="980" y="115"/>
                      <a:pt x="980" y="88"/>
                    </a:cubicBezTo>
                    <a:cubicBezTo>
                      <a:pt x="980" y="62"/>
                      <a:pt x="1002" y="40"/>
                      <a:pt x="1028" y="40"/>
                    </a:cubicBezTo>
                    <a:cubicBezTo>
                      <a:pt x="1055" y="40"/>
                      <a:pt x="1077" y="62"/>
                      <a:pt x="1077" y="88"/>
                    </a:cubicBezTo>
                    <a:cubicBezTo>
                      <a:pt x="1077" y="115"/>
                      <a:pt x="1055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4" y="235"/>
                      <a:pt x="1456" y="91"/>
                      <a:pt x="1115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3" y="28"/>
                      <a:pt x="943" y="66"/>
                    </a:cubicBezTo>
                    <a:cubicBezTo>
                      <a:pt x="590" y="84"/>
                      <a:pt x="261" y="229"/>
                      <a:pt x="10" y="481"/>
                    </a:cubicBezTo>
                    <a:cubicBezTo>
                      <a:pt x="0" y="490"/>
                      <a:pt x="0" y="505"/>
                      <a:pt x="10" y="515"/>
                    </a:cubicBezTo>
                    <a:cubicBezTo>
                      <a:pt x="14" y="520"/>
                      <a:pt x="21" y="522"/>
                      <a:pt x="27" y="522"/>
                    </a:cubicBezTo>
                    <a:cubicBezTo>
                      <a:pt x="33" y="522"/>
                      <a:pt x="39" y="520"/>
                      <a:pt x="44" y="515"/>
                    </a:cubicBezTo>
                    <a:cubicBezTo>
                      <a:pt x="286" y="272"/>
                      <a:pt x="604" y="132"/>
                      <a:pt x="944" y="115"/>
                    </a:cubicBezTo>
                    <a:cubicBezTo>
                      <a:pt x="955" y="151"/>
                      <a:pt x="989" y="177"/>
                      <a:pt x="1028" y="177"/>
                    </a:cubicBezTo>
                    <a:cubicBezTo>
                      <a:pt x="1067" y="177"/>
                      <a:pt x="1101" y="152"/>
                      <a:pt x="1112" y="116"/>
                    </a:cubicBezTo>
                    <a:cubicBezTo>
                      <a:pt x="1442" y="139"/>
                      <a:pt x="1748" y="278"/>
                      <a:pt x="1984" y="513"/>
                    </a:cubicBezTo>
                    <a:cubicBezTo>
                      <a:pt x="1994" y="522"/>
                      <a:pt x="2009" y="522"/>
                      <a:pt x="2018" y="513"/>
                    </a:cubicBezTo>
                    <a:cubicBezTo>
                      <a:pt x="2028" y="503"/>
                      <a:pt x="2028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6" name="Freeform 487"/>
              <p:cNvSpPr>
                <a:spLocks noEditPoints="1"/>
              </p:cNvSpPr>
              <p:nvPr/>
            </p:nvSpPr>
            <p:spPr bwMode="auto">
              <a:xfrm>
                <a:off x="6962775" y="2632075"/>
                <a:ext cx="1274763" cy="328613"/>
              </a:xfrm>
              <a:custGeom>
                <a:avLst/>
                <a:gdLst>
                  <a:gd name="T0" fmla="*/ 1028 w 2028"/>
                  <a:gd name="T1" fmla="*/ 137 h 522"/>
                  <a:gd name="T2" fmla="*/ 980 w 2028"/>
                  <a:gd name="T3" fmla="*/ 88 h 522"/>
                  <a:gd name="T4" fmla="*/ 1028 w 2028"/>
                  <a:gd name="T5" fmla="*/ 40 h 522"/>
                  <a:gd name="T6" fmla="*/ 1076 w 2028"/>
                  <a:gd name="T7" fmla="*/ 88 h 522"/>
                  <a:gd name="T8" fmla="*/ 1028 w 2028"/>
                  <a:gd name="T9" fmla="*/ 137 h 522"/>
                  <a:gd name="T10" fmla="*/ 2018 w 2028"/>
                  <a:gd name="T11" fmla="*/ 478 h 522"/>
                  <a:gd name="T12" fmla="*/ 1114 w 2028"/>
                  <a:gd name="T13" fmla="*/ 68 h 522"/>
                  <a:gd name="T14" fmla="*/ 1028 w 2028"/>
                  <a:gd name="T15" fmla="*/ 0 h 522"/>
                  <a:gd name="T16" fmla="*/ 943 w 2028"/>
                  <a:gd name="T17" fmla="*/ 66 h 522"/>
                  <a:gd name="T18" fmla="*/ 9 w 2028"/>
                  <a:gd name="T19" fmla="*/ 481 h 522"/>
                  <a:gd name="T20" fmla="*/ 9 w 2028"/>
                  <a:gd name="T21" fmla="*/ 515 h 522"/>
                  <a:gd name="T22" fmla="*/ 27 w 2028"/>
                  <a:gd name="T23" fmla="*/ 522 h 522"/>
                  <a:gd name="T24" fmla="*/ 44 w 2028"/>
                  <a:gd name="T25" fmla="*/ 515 h 522"/>
                  <a:gd name="T26" fmla="*/ 944 w 2028"/>
                  <a:gd name="T27" fmla="*/ 115 h 522"/>
                  <a:gd name="T28" fmla="*/ 1028 w 2028"/>
                  <a:gd name="T29" fmla="*/ 177 h 522"/>
                  <a:gd name="T30" fmla="*/ 1112 w 2028"/>
                  <a:gd name="T31" fmla="*/ 116 h 522"/>
                  <a:gd name="T32" fmla="*/ 1984 w 2028"/>
                  <a:gd name="T33" fmla="*/ 513 h 522"/>
                  <a:gd name="T34" fmla="*/ 2018 w 2028"/>
                  <a:gd name="T35" fmla="*/ 513 h 522"/>
                  <a:gd name="T36" fmla="*/ 2018 w 2028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8" h="522">
                    <a:moveTo>
                      <a:pt x="1028" y="137"/>
                    </a:moveTo>
                    <a:cubicBezTo>
                      <a:pt x="1002" y="137"/>
                      <a:pt x="980" y="115"/>
                      <a:pt x="980" y="88"/>
                    </a:cubicBezTo>
                    <a:cubicBezTo>
                      <a:pt x="980" y="62"/>
                      <a:pt x="1002" y="40"/>
                      <a:pt x="1028" y="40"/>
                    </a:cubicBezTo>
                    <a:cubicBezTo>
                      <a:pt x="1055" y="40"/>
                      <a:pt x="1076" y="62"/>
                      <a:pt x="1076" y="88"/>
                    </a:cubicBezTo>
                    <a:cubicBezTo>
                      <a:pt x="1076" y="115"/>
                      <a:pt x="1055" y="137"/>
                      <a:pt x="1028" y="137"/>
                    </a:cubicBezTo>
                    <a:close/>
                    <a:moveTo>
                      <a:pt x="2018" y="478"/>
                    </a:moveTo>
                    <a:cubicBezTo>
                      <a:pt x="1774" y="235"/>
                      <a:pt x="1456" y="91"/>
                      <a:pt x="1114" y="68"/>
                    </a:cubicBezTo>
                    <a:cubicBezTo>
                      <a:pt x="1105" y="29"/>
                      <a:pt x="1070" y="0"/>
                      <a:pt x="1028" y="0"/>
                    </a:cubicBezTo>
                    <a:cubicBezTo>
                      <a:pt x="987" y="0"/>
                      <a:pt x="953" y="28"/>
                      <a:pt x="943" y="66"/>
                    </a:cubicBezTo>
                    <a:cubicBezTo>
                      <a:pt x="590" y="84"/>
                      <a:pt x="261" y="229"/>
                      <a:pt x="9" y="481"/>
                    </a:cubicBezTo>
                    <a:cubicBezTo>
                      <a:pt x="0" y="490"/>
                      <a:pt x="0" y="505"/>
                      <a:pt x="9" y="515"/>
                    </a:cubicBezTo>
                    <a:cubicBezTo>
                      <a:pt x="14" y="520"/>
                      <a:pt x="20" y="522"/>
                      <a:pt x="27" y="522"/>
                    </a:cubicBezTo>
                    <a:cubicBezTo>
                      <a:pt x="33" y="522"/>
                      <a:pt x="39" y="520"/>
                      <a:pt x="44" y="515"/>
                    </a:cubicBezTo>
                    <a:cubicBezTo>
                      <a:pt x="286" y="272"/>
                      <a:pt x="604" y="132"/>
                      <a:pt x="944" y="115"/>
                    </a:cubicBezTo>
                    <a:cubicBezTo>
                      <a:pt x="955" y="151"/>
                      <a:pt x="989" y="177"/>
                      <a:pt x="1028" y="177"/>
                    </a:cubicBezTo>
                    <a:cubicBezTo>
                      <a:pt x="1067" y="177"/>
                      <a:pt x="1100" y="152"/>
                      <a:pt x="1112" y="116"/>
                    </a:cubicBezTo>
                    <a:cubicBezTo>
                      <a:pt x="1441" y="139"/>
                      <a:pt x="1748" y="278"/>
                      <a:pt x="1984" y="513"/>
                    </a:cubicBezTo>
                    <a:cubicBezTo>
                      <a:pt x="1993" y="522"/>
                      <a:pt x="2009" y="522"/>
                      <a:pt x="2018" y="513"/>
                    </a:cubicBezTo>
                    <a:cubicBezTo>
                      <a:pt x="2028" y="503"/>
                      <a:pt x="2028" y="488"/>
                      <a:pt x="2018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7" name="Freeform 488"/>
              <p:cNvSpPr>
                <a:spLocks/>
              </p:cNvSpPr>
              <p:nvPr/>
            </p:nvSpPr>
            <p:spPr bwMode="auto">
              <a:xfrm>
                <a:off x="7612063" y="2192338"/>
                <a:ext cx="1712913" cy="466725"/>
              </a:xfrm>
              <a:custGeom>
                <a:avLst/>
                <a:gdLst>
                  <a:gd name="T0" fmla="*/ 44 w 2727"/>
                  <a:gd name="T1" fmla="*/ 741 h 741"/>
                  <a:gd name="T2" fmla="*/ 1393 w 2727"/>
                  <a:gd name="T3" fmla="*/ 48 h 741"/>
                  <a:gd name="T4" fmla="*/ 2537 w 2727"/>
                  <a:gd name="T5" fmla="*/ 492 h 741"/>
                  <a:gd name="T6" fmla="*/ 2503 w 2727"/>
                  <a:gd name="T7" fmla="*/ 521 h 741"/>
                  <a:gd name="T8" fmla="*/ 2727 w 2727"/>
                  <a:gd name="T9" fmla="*/ 676 h 741"/>
                  <a:gd name="T10" fmla="*/ 2610 w 2727"/>
                  <a:gd name="T11" fmla="*/ 430 h 741"/>
                  <a:gd name="T12" fmla="*/ 2574 w 2727"/>
                  <a:gd name="T13" fmla="*/ 461 h 741"/>
                  <a:gd name="T14" fmla="*/ 1393 w 2727"/>
                  <a:gd name="T15" fmla="*/ 0 h 741"/>
                  <a:gd name="T16" fmla="*/ 0 w 2727"/>
                  <a:gd name="T17" fmla="*/ 719 h 741"/>
                  <a:gd name="T18" fmla="*/ 44 w 2727"/>
                  <a:gd name="T19" fmla="*/ 741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27" h="741">
                    <a:moveTo>
                      <a:pt x="44" y="741"/>
                    </a:moveTo>
                    <a:cubicBezTo>
                      <a:pt x="319" y="312"/>
                      <a:pt x="829" y="48"/>
                      <a:pt x="1393" y="48"/>
                    </a:cubicBezTo>
                    <a:cubicBezTo>
                      <a:pt x="1829" y="48"/>
                      <a:pt x="2243" y="210"/>
                      <a:pt x="2537" y="492"/>
                    </a:cubicBezTo>
                    <a:lnTo>
                      <a:pt x="2503" y="521"/>
                    </a:lnTo>
                    <a:lnTo>
                      <a:pt x="2727" y="676"/>
                    </a:lnTo>
                    <a:lnTo>
                      <a:pt x="2610" y="430"/>
                    </a:lnTo>
                    <a:lnTo>
                      <a:pt x="2574" y="461"/>
                    </a:lnTo>
                    <a:cubicBezTo>
                      <a:pt x="2271" y="167"/>
                      <a:pt x="1844" y="0"/>
                      <a:pt x="1393" y="0"/>
                    </a:cubicBezTo>
                    <a:cubicBezTo>
                      <a:pt x="811" y="0"/>
                      <a:pt x="283" y="274"/>
                      <a:pt x="0" y="719"/>
                    </a:cubicBezTo>
                    <a:lnTo>
                      <a:pt x="44" y="7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508" name="Freeform 489"/>
              <p:cNvSpPr>
                <a:spLocks noEditPoints="1"/>
              </p:cNvSpPr>
              <p:nvPr/>
            </p:nvSpPr>
            <p:spPr bwMode="auto">
              <a:xfrm>
                <a:off x="8682038" y="2632075"/>
                <a:ext cx="1273175" cy="328613"/>
              </a:xfrm>
              <a:custGeom>
                <a:avLst/>
                <a:gdLst>
                  <a:gd name="T0" fmla="*/ 1029 w 2028"/>
                  <a:gd name="T1" fmla="*/ 137 h 522"/>
                  <a:gd name="T2" fmla="*/ 980 w 2028"/>
                  <a:gd name="T3" fmla="*/ 88 h 522"/>
                  <a:gd name="T4" fmla="*/ 1029 w 2028"/>
                  <a:gd name="T5" fmla="*/ 40 h 522"/>
                  <a:gd name="T6" fmla="*/ 1077 w 2028"/>
                  <a:gd name="T7" fmla="*/ 88 h 522"/>
                  <a:gd name="T8" fmla="*/ 1029 w 2028"/>
                  <a:gd name="T9" fmla="*/ 137 h 522"/>
                  <a:gd name="T10" fmla="*/ 2019 w 2028"/>
                  <a:gd name="T11" fmla="*/ 478 h 522"/>
                  <a:gd name="T12" fmla="*/ 1115 w 2028"/>
                  <a:gd name="T13" fmla="*/ 68 h 522"/>
                  <a:gd name="T14" fmla="*/ 1029 w 2028"/>
                  <a:gd name="T15" fmla="*/ 0 h 522"/>
                  <a:gd name="T16" fmla="*/ 943 w 2028"/>
                  <a:gd name="T17" fmla="*/ 66 h 522"/>
                  <a:gd name="T18" fmla="*/ 10 w 2028"/>
                  <a:gd name="T19" fmla="*/ 481 h 522"/>
                  <a:gd name="T20" fmla="*/ 10 w 2028"/>
                  <a:gd name="T21" fmla="*/ 515 h 522"/>
                  <a:gd name="T22" fmla="*/ 27 w 2028"/>
                  <a:gd name="T23" fmla="*/ 522 h 522"/>
                  <a:gd name="T24" fmla="*/ 44 w 2028"/>
                  <a:gd name="T25" fmla="*/ 515 h 522"/>
                  <a:gd name="T26" fmla="*/ 944 w 2028"/>
                  <a:gd name="T27" fmla="*/ 115 h 522"/>
                  <a:gd name="T28" fmla="*/ 1029 w 2028"/>
                  <a:gd name="T29" fmla="*/ 177 h 522"/>
                  <a:gd name="T30" fmla="*/ 1113 w 2028"/>
                  <a:gd name="T31" fmla="*/ 116 h 522"/>
                  <a:gd name="T32" fmla="*/ 1984 w 2028"/>
                  <a:gd name="T33" fmla="*/ 513 h 522"/>
                  <a:gd name="T34" fmla="*/ 2019 w 2028"/>
                  <a:gd name="T35" fmla="*/ 513 h 522"/>
                  <a:gd name="T36" fmla="*/ 2019 w 2028"/>
                  <a:gd name="T37" fmla="*/ 478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28" h="522">
                    <a:moveTo>
                      <a:pt x="1029" y="137"/>
                    </a:moveTo>
                    <a:cubicBezTo>
                      <a:pt x="1002" y="137"/>
                      <a:pt x="980" y="115"/>
                      <a:pt x="980" y="88"/>
                    </a:cubicBezTo>
                    <a:cubicBezTo>
                      <a:pt x="980" y="62"/>
                      <a:pt x="1002" y="40"/>
                      <a:pt x="1029" y="40"/>
                    </a:cubicBezTo>
                    <a:cubicBezTo>
                      <a:pt x="1055" y="40"/>
                      <a:pt x="1077" y="62"/>
                      <a:pt x="1077" y="88"/>
                    </a:cubicBezTo>
                    <a:cubicBezTo>
                      <a:pt x="1077" y="115"/>
                      <a:pt x="1055" y="137"/>
                      <a:pt x="1029" y="137"/>
                    </a:cubicBezTo>
                    <a:close/>
                    <a:moveTo>
                      <a:pt x="2019" y="478"/>
                    </a:moveTo>
                    <a:cubicBezTo>
                      <a:pt x="1774" y="235"/>
                      <a:pt x="1456" y="91"/>
                      <a:pt x="1115" y="68"/>
                    </a:cubicBezTo>
                    <a:cubicBezTo>
                      <a:pt x="1105" y="29"/>
                      <a:pt x="1070" y="0"/>
                      <a:pt x="1029" y="0"/>
                    </a:cubicBezTo>
                    <a:cubicBezTo>
                      <a:pt x="988" y="0"/>
                      <a:pt x="953" y="28"/>
                      <a:pt x="943" y="66"/>
                    </a:cubicBezTo>
                    <a:cubicBezTo>
                      <a:pt x="590" y="84"/>
                      <a:pt x="261" y="229"/>
                      <a:pt x="10" y="481"/>
                    </a:cubicBezTo>
                    <a:cubicBezTo>
                      <a:pt x="0" y="490"/>
                      <a:pt x="0" y="505"/>
                      <a:pt x="10" y="515"/>
                    </a:cubicBezTo>
                    <a:cubicBezTo>
                      <a:pt x="15" y="520"/>
                      <a:pt x="21" y="522"/>
                      <a:pt x="27" y="522"/>
                    </a:cubicBezTo>
                    <a:cubicBezTo>
                      <a:pt x="33" y="522"/>
                      <a:pt x="39" y="520"/>
                      <a:pt x="44" y="515"/>
                    </a:cubicBezTo>
                    <a:cubicBezTo>
                      <a:pt x="287" y="272"/>
                      <a:pt x="604" y="132"/>
                      <a:pt x="944" y="115"/>
                    </a:cubicBezTo>
                    <a:cubicBezTo>
                      <a:pt x="955" y="151"/>
                      <a:pt x="989" y="177"/>
                      <a:pt x="1029" y="177"/>
                    </a:cubicBezTo>
                    <a:cubicBezTo>
                      <a:pt x="1068" y="177"/>
                      <a:pt x="1101" y="152"/>
                      <a:pt x="1113" y="116"/>
                    </a:cubicBezTo>
                    <a:cubicBezTo>
                      <a:pt x="1442" y="139"/>
                      <a:pt x="1748" y="278"/>
                      <a:pt x="1984" y="513"/>
                    </a:cubicBezTo>
                    <a:cubicBezTo>
                      <a:pt x="1994" y="522"/>
                      <a:pt x="2009" y="522"/>
                      <a:pt x="2019" y="513"/>
                    </a:cubicBezTo>
                    <a:cubicBezTo>
                      <a:pt x="2028" y="503"/>
                      <a:pt x="2028" y="488"/>
                      <a:pt x="2019" y="47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496" name="Freeform 447"/>
              <p:cNvSpPr>
                <a:spLocks/>
              </p:cNvSpPr>
              <p:nvPr/>
            </p:nvSpPr>
            <p:spPr bwMode="auto">
              <a:xfrm>
                <a:off x="1647825" y="3079750"/>
                <a:ext cx="1547813" cy="1319213"/>
              </a:xfrm>
              <a:custGeom>
                <a:avLst/>
                <a:gdLst>
                  <a:gd name="T0" fmla="*/ 2108 w 2466"/>
                  <a:gd name="T1" fmla="*/ 0 h 2102"/>
                  <a:gd name="T2" fmla="*/ 1761 w 2466"/>
                  <a:gd name="T3" fmla="*/ 349 h 2102"/>
                  <a:gd name="T4" fmla="*/ 1974 w 2466"/>
                  <a:gd name="T5" fmla="*/ 869 h 2102"/>
                  <a:gd name="T6" fmla="*/ 1233 w 2466"/>
                  <a:gd name="T7" fmla="*/ 1609 h 2102"/>
                  <a:gd name="T8" fmla="*/ 493 w 2466"/>
                  <a:gd name="T9" fmla="*/ 869 h 2102"/>
                  <a:gd name="T10" fmla="*/ 704 w 2466"/>
                  <a:gd name="T11" fmla="*/ 351 h 2102"/>
                  <a:gd name="T12" fmla="*/ 357 w 2466"/>
                  <a:gd name="T13" fmla="*/ 1 h 2102"/>
                  <a:gd name="T14" fmla="*/ 0 w 2466"/>
                  <a:gd name="T15" fmla="*/ 869 h 2102"/>
                  <a:gd name="T16" fmla="*/ 1233 w 2466"/>
                  <a:gd name="T17" fmla="*/ 2102 h 2102"/>
                  <a:gd name="T18" fmla="*/ 2466 w 2466"/>
                  <a:gd name="T19" fmla="*/ 869 h 2102"/>
                  <a:gd name="T20" fmla="*/ 2108 w 2466"/>
                  <a:gd name="T21" fmla="*/ 0 h 2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66" h="2102">
                    <a:moveTo>
                      <a:pt x="2108" y="0"/>
                    </a:moveTo>
                    <a:lnTo>
                      <a:pt x="1761" y="349"/>
                    </a:lnTo>
                    <a:cubicBezTo>
                      <a:pt x="1892" y="483"/>
                      <a:pt x="1974" y="666"/>
                      <a:pt x="1974" y="869"/>
                    </a:cubicBezTo>
                    <a:cubicBezTo>
                      <a:pt x="1974" y="1278"/>
                      <a:pt x="1642" y="1609"/>
                      <a:pt x="1233" y="1609"/>
                    </a:cubicBezTo>
                    <a:cubicBezTo>
                      <a:pt x="824" y="1609"/>
                      <a:pt x="493" y="1278"/>
                      <a:pt x="493" y="869"/>
                    </a:cubicBezTo>
                    <a:cubicBezTo>
                      <a:pt x="493" y="667"/>
                      <a:pt x="573" y="485"/>
                      <a:pt x="704" y="351"/>
                    </a:cubicBezTo>
                    <a:lnTo>
                      <a:pt x="357" y="1"/>
                    </a:lnTo>
                    <a:cubicBezTo>
                      <a:pt x="137" y="224"/>
                      <a:pt x="0" y="530"/>
                      <a:pt x="0" y="869"/>
                    </a:cubicBezTo>
                    <a:cubicBezTo>
                      <a:pt x="0" y="1550"/>
                      <a:pt x="552" y="2102"/>
                      <a:pt x="1233" y="2102"/>
                    </a:cubicBezTo>
                    <a:cubicBezTo>
                      <a:pt x="1914" y="2102"/>
                      <a:pt x="2466" y="1550"/>
                      <a:pt x="2466" y="869"/>
                    </a:cubicBezTo>
                    <a:cubicBezTo>
                      <a:pt x="2466" y="530"/>
                      <a:pt x="2329" y="223"/>
                      <a:pt x="2108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</p:grpSp>
        <p:sp>
          <p:nvSpPr>
            <p:cNvPr id="511" name="Oval 510"/>
            <p:cNvSpPr/>
            <p:nvPr/>
          </p:nvSpPr>
          <p:spPr>
            <a:xfrm>
              <a:off x="2279219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12" name="Oval 511"/>
            <p:cNvSpPr/>
            <p:nvPr/>
          </p:nvSpPr>
          <p:spPr>
            <a:xfrm>
              <a:off x="4010387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13" name="Oval 512"/>
            <p:cNvSpPr/>
            <p:nvPr/>
          </p:nvSpPr>
          <p:spPr>
            <a:xfrm>
              <a:off x="5739175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14" name="Oval 513"/>
            <p:cNvSpPr/>
            <p:nvPr/>
          </p:nvSpPr>
          <p:spPr>
            <a:xfrm>
              <a:off x="7475900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15" name="Oval 514"/>
            <p:cNvSpPr/>
            <p:nvPr/>
          </p:nvSpPr>
          <p:spPr>
            <a:xfrm>
              <a:off x="9195162" y="3719421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516" name="テキスト プレースホルダー 12"/>
          <p:cNvSpPr txBox="1">
            <a:spLocks/>
          </p:cNvSpPr>
          <p:nvPr/>
        </p:nvSpPr>
        <p:spPr>
          <a:xfrm>
            <a:off x="1687512" y="3940538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Data Source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521" name="テキスト プレースホルダー 12"/>
          <p:cNvSpPr txBox="1">
            <a:spLocks/>
          </p:cNvSpPr>
          <p:nvPr/>
        </p:nvSpPr>
        <p:spPr>
          <a:xfrm>
            <a:off x="3467462" y="3940538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Macro #16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524" name="テキスト プレースホルダー 12"/>
          <p:cNvSpPr txBox="1">
            <a:spLocks/>
          </p:cNvSpPr>
          <p:nvPr/>
        </p:nvSpPr>
        <p:spPr>
          <a:xfrm>
            <a:off x="5227442" y="3940538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Macro #18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527" name="テキスト プレースホルダー 12"/>
          <p:cNvSpPr txBox="1">
            <a:spLocks/>
          </p:cNvSpPr>
          <p:nvPr/>
        </p:nvSpPr>
        <p:spPr>
          <a:xfrm>
            <a:off x="6982188" y="3940538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Macro #23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530" name="テキスト プレースホルダー 12"/>
          <p:cNvSpPr txBox="1">
            <a:spLocks/>
          </p:cNvSpPr>
          <p:nvPr/>
        </p:nvSpPr>
        <p:spPr>
          <a:xfrm>
            <a:off x="8708888" y="3929334"/>
            <a:ext cx="1785915" cy="49802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1371417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200" kern="1200" baseline="0">
                <a:solidFill>
                  <a:schemeClr val="tx2"/>
                </a:solidFill>
                <a:latin typeface="Ubuntu Medium" panose="020B0604030602030204" pitchFamily="34" charset="0"/>
                <a:ea typeface="+mn-ea"/>
                <a:cs typeface="+mn-cs"/>
              </a:defRPr>
            </a:lvl1pPr>
            <a:lvl2pPr marL="685709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417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12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835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>
                <a:solidFill>
                  <a:srgbClr val="626262"/>
                </a:solidFill>
                <a:latin typeface="Lato" panose="020F0502020204030203" pitchFamily="34" charset="0"/>
              </a:rPr>
              <a:t>Final Review</a:t>
            </a:r>
            <a:endParaRPr kumimoji="1" lang="ja-JP" altLang="en-US" sz="1800" dirty="0">
              <a:solidFill>
                <a:srgbClr val="626262"/>
              </a:solidFill>
              <a:latin typeface="Lato" panose="020F050202020403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9F11AF-38A7-4A50-A121-76FCBED9E095}"/>
              </a:ext>
            </a:extLst>
          </p:cNvPr>
          <p:cNvSpPr/>
          <p:nvPr/>
        </p:nvSpPr>
        <p:spPr>
          <a:xfrm>
            <a:off x="0" y="5997335"/>
            <a:ext cx="12192000" cy="756966"/>
          </a:xfrm>
          <a:prstGeom prst="rect">
            <a:avLst/>
          </a:prstGeom>
          <a:solidFill>
            <a:srgbClr val="626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CCB54-B85E-45D0-B3F0-B75A767E92E8}"/>
              </a:ext>
            </a:extLst>
          </p:cNvPr>
          <p:cNvSpPr/>
          <p:nvPr/>
        </p:nvSpPr>
        <p:spPr>
          <a:xfrm>
            <a:off x="0" y="6101034"/>
            <a:ext cx="12192000" cy="756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3B8AD1-E7B2-446C-8DA3-6A3B7CA7D0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2" y="6137462"/>
            <a:ext cx="1679575" cy="72053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54C3774-4EC7-4510-82ED-C7E56072B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410" y="3064426"/>
            <a:ext cx="411480" cy="41148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19DBDE0-32D3-4684-96C3-5ED105B82B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25" y="3048714"/>
            <a:ext cx="457200" cy="45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E85EE6-4B09-4BB2-88CB-A0DC0D59E7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336" y="3085368"/>
            <a:ext cx="362102" cy="36576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E7F278A-E4C9-4AFE-AA60-F7B2415FD3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160" y="3071574"/>
            <a:ext cx="411480" cy="41148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3422AC2-693D-4049-8BF7-BBBA7724D6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87084" y="3059918"/>
            <a:ext cx="411480" cy="4114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C77FEC-61F7-423A-8E1C-4BE21941FF3F}"/>
              </a:ext>
            </a:extLst>
          </p:cNvPr>
          <p:cNvSpPr txBox="1"/>
          <p:nvPr/>
        </p:nvSpPr>
        <p:spPr>
          <a:xfrm>
            <a:off x="812591" y="4427260"/>
            <a:ext cx="10615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E0F59"/>
                </a:solidFill>
              </a:rPr>
              <a:t>Data needs to be separated so it can be distributed to the appropriate recipients.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316C9B8D-20EA-441B-B57C-4B5664AC70B2}"/>
              </a:ext>
            </a:extLst>
          </p:cNvPr>
          <p:cNvSpPr/>
          <p:nvPr/>
        </p:nvSpPr>
        <p:spPr>
          <a:xfrm rot="16200000">
            <a:off x="5963264" y="258643"/>
            <a:ext cx="411479" cy="6020499"/>
          </a:xfrm>
          <a:prstGeom prst="downArrow">
            <a:avLst/>
          </a:prstGeom>
          <a:solidFill>
            <a:srgbClr val="0E0F59"/>
          </a:solidFill>
          <a:ln>
            <a:solidFill>
              <a:srgbClr val="0E0F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 447">
            <a:extLst>
              <a:ext uri="{FF2B5EF4-FFF2-40B4-BE49-F238E27FC236}">
                <a16:creationId xmlns:a16="http://schemas.microsoft.com/office/drawing/2014/main" id="{F2049536-CD24-4945-AE24-9C90FD7D67AE}"/>
              </a:ext>
            </a:extLst>
          </p:cNvPr>
          <p:cNvSpPr>
            <a:spLocks/>
          </p:cNvSpPr>
          <p:nvPr/>
        </p:nvSpPr>
        <p:spPr bwMode="auto">
          <a:xfrm>
            <a:off x="1866899" y="2698750"/>
            <a:ext cx="1547813" cy="1319213"/>
          </a:xfrm>
          <a:custGeom>
            <a:avLst/>
            <a:gdLst>
              <a:gd name="T0" fmla="*/ 2108 w 2466"/>
              <a:gd name="T1" fmla="*/ 0 h 2102"/>
              <a:gd name="T2" fmla="*/ 1761 w 2466"/>
              <a:gd name="T3" fmla="*/ 349 h 2102"/>
              <a:gd name="T4" fmla="*/ 1974 w 2466"/>
              <a:gd name="T5" fmla="*/ 869 h 2102"/>
              <a:gd name="T6" fmla="*/ 1233 w 2466"/>
              <a:gd name="T7" fmla="*/ 1609 h 2102"/>
              <a:gd name="T8" fmla="*/ 493 w 2466"/>
              <a:gd name="T9" fmla="*/ 869 h 2102"/>
              <a:gd name="T10" fmla="*/ 704 w 2466"/>
              <a:gd name="T11" fmla="*/ 351 h 2102"/>
              <a:gd name="T12" fmla="*/ 357 w 2466"/>
              <a:gd name="T13" fmla="*/ 1 h 2102"/>
              <a:gd name="T14" fmla="*/ 0 w 2466"/>
              <a:gd name="T15" fmla="*/ 869 h 2102"/>
              <a:gd name="T16" fmla="*/ 1233 w 2466"/>
              <a:gd name="T17" fmla="*/ 2102 h 2102"/>
              <a:gd name="T18" fmla="*/ 2466 w 2466"/>
              <a:gd name="T19" fmla="*/ 869 h 2102"/>
              <a:gd name="T20" fmla="*/ 2108 w 2466"/>
              <a:gd name="T21" fmla="*/ 0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66" h="2102">
                <a:moveTo>
                  <a:pt x="2108" y="0"/>
                </a:moveTo>
                <a:lnTo>
                  <a:pt x="1761" y="349"/>
                </a:lnTo>
                <a:cubicBezTo>
                  <a:pt x="1892" y="483"/>
                  <a:pt x="1974" y="666"/>
                  <a:pt x="1974" y="869"/>
                </a:cubicBezTo>
                <a:cubicBezTo>
                  <a:pt x="1974" y="1278"/>
                  <a:pt x="1642" y="1609"/>
                  <a:pt x="1233" y="1609"/>
                </a:cubicBezTo>
                <a:cubicBezTo>
                  <a:pt x="824" y="1609"/>
                  <a:pt x="493" y="1278"/>
                  <a:pt x="493" y="869"/>
                </a:cubicBezTo>
                <a:cubicBezTo>
                  <a:pt x="493" y="667"/>
                  <a:pt x="573" y="485"/>
                  <a:pt x="704" y="351"/>
                </a:cubicBezTo>
                <a:lnTo>
                  <a:pt x="357" y="1"/>
                </a:lnTo>
                <a:cubicBezTo>
                  <a:pt x="137" y="224"/>
                  <a:pt x="0" y="530"/>
                  <a:pt x="0" y="869"/>
                </a:cubicBezTo>
                <a:cubicBezTo>
                  <a:pt x="0" y="1550"/>
                  <a:pt x="552" y="2102"/>
                  <a:pt x="1233" y="2102"/>
                </a:cubicBezTo>
                <a:cubicBezTo>
                  <a:pt x="1914" y="2102"/>
                  <a:pt x="2466" y="1550"/>
                  <a:pt x="2466" y="869"/>
                </a:cubicBezTo>
                <a:cubicBezTo>
                  <a:pt x="2466" y="530"/>
                  <a:pt x="2329" y="223"/>
                  <a:pt x="2108" y="0"/>
                </a:cubicBezTo>
              </a:path>
            </a:pathLst>
          </a:custGeom>
          <a:solidFill>
            <a:srgbClr val="DB67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11" name="&quot;Not Allowed&quot; Symbol 10">
            <a:extLst>
              <a:ext uri="{FF2B5EF4-FFF2-40B4-BE49-F238E27FC236}">
                <a16:creationId xmlns:a16="http://schemas.microsoft.com/office/drawing/2014/main" id="{AC9B4C7E-D4CF-46BE-A1A7-4D6D45FE9FEB}"/>
              </a:ext>
            </a:extLst>
          </p:cNvPr>
          <p:cNvSpPr/>
          <p:nvPr/>
        </p:nvSpPr>
        <p:spPr>
          <a:xfrm>
            <a:off x="3902074" y="2808457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&quot;Not Allowed&quot; Symbol 43">
            <a:extLst>
              <a:ext uri="{FF2B5EF4-FFF2-40B4-BE49-F238E27FC236}">
                <a16:creationId xmlns:a16="http://schemas.microsoft.com/office/drawing/2014/main" id="{3EB56867-9F69-4591-82F2-46DCDA35D843}"/>
              </a:ext>
            </a:extLst>
          </p:cNvPr>
          <p:cNvSpPr/>
          <p:nvPr/>
        </p:nvSpPr>
        <p:spPr>
          <a:xfrm>
            <a:off x="7378700" y="2803097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&quot;Not Allowed&quot; Symbol 44">
            <a:extLst>
              <a:ext uri="{FF2B5EF4-FFF2-40B4-BE49-F238E27FC236}">
                <a16:creationId xmlns:a16="http://schemas.microsoft.com/office/drawing/2014/main" id="{2132F237-03C2-4BF4-875E-243521DBBEE5}"/>
              </a:ext>
            </a:extLst>
          </p:cNvPr>
          <p:cNvSpPr/>
          <p:nvPr/>
        </p:nvSpPr>
        <p:spPr>
          <a:xfrm>
            <a:off x="5641975" y="2819902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6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EBA0EC-3999-4569-B1B7-A4B14DE1DB4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FF9368-1359-439A-975D-EE3E20595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8" y="1143000"/>
            <a:ext cx="4572000" cy="4572000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8316" y="3770941"/>
            <a:ext cx="86553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rgbClr val="626262"/>
                </a:solidFill>
                <a:latin typeface="Lato" panose="020F0502020204030203" pitchFamily="34" charset="0"/>
              </a:rPr>
              <a:t>Less Clicks, More Results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7377401-9AF2-4630-962E-F7D89DF0C6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22" y="1392911"/>
            <a:ext cx="8510954" cy="174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8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velvo">
      <a:dk1>
        <a:sysClr val="windowText" lastClr="000000"/>
      </a:dk1>
      <a:lt1>
        <a:sysClr val="window" lastClr="FFFFFF"/>
      </a:lt1>
      <a:dk2>
        <a:srgbClr val="595959"/>
      </a:dk2>
      <a:lt2>
        <a:srgbClr val="E7E6E6"/>
      </a:lt2>
      <a:accent1>
        <a:srgbClr val="954F72"/>
      </a:accent1>
      <a:accent2>
        <a:srgbClr val="954F72"/>
      </a:accent2>
      <a:accent3>
        <a:srgbClr val="954F72"/>
      </a:accent3>
      <a:accent4>
        <a:srgbClr val="954F72"/>
      </a:accent4>
      <a:accent5>
        <a:srgbClr val="954F72"/>
      </a:accent5>
      <a:accent6>
        <a:srgbClr val="954F7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282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Davinder Singh</dc:creator>
  <cp:lastModifiedBy>Brent Schneider</cp:lastModifiedBy>
  <cp:revision>56</cp:revision>
  <dcterms:created xsi:type="dcterms:W3CDTF">2018-03-06T23:37:21Z</dcterms:created>
  <dcterms:modified xsi:type="dcterms:W3CDTF">2020-06-14T23:35:39Z</dcterms:modified>
</cp:coreProperties>
</file>